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489" r:id="rId2"/>
    <p:sldId id="484" r:id="rId3"/>
    <p:sldId id="344" r:id="rId4"/>
    <p:sldId id="285" r:id="rId5"/>
    <p:sldId id="432" r:id="rId6"/>
    <p:sldId id="353" r:id="rId7"/>
    <p:sldId id="442" r:id="rId8"/>
    <p:sldId id="361" r:id="rId9"/>
    <p:sldId id="443" r:id="rId10"/>
    <p:sldId id="337" r:id="rId11"/>
    <p:sldId id="474" r:id="rId12"/>
    <p:sldId id="358" r:id="rId13"/>
    <p:sldId id="470" r:id="rId14"/>
    <p:sldId id="448" r:id="rId15"/>
    <p:sldId id="473" r:id="rId16"/>
    <p:sldId id="468" r:id="rId17"/>
    <p:sldId id="458" r:id="rId18"/>
    <p:sldId id="460" r:id="rId19"/>
    <p:sldId id="464" r:id="rId20"/>
    <p:sldId id="469" r:id="rId21"/>
    <p:sldId id="331" r:id="rId22"/>
    <p:sldId id="488" r:id="rId23"/>
    <p:sldId id="475" r:id="rId24"/>
    <p:sldId id="440" r:id="rId25"/>
    <p:sldId id="329" r:id="rId26"/>
    <p:sldId id="483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21BC"/>
    <a:srgbClr val="2D809D"/>
    <a:srgbClr val="3034BC"/>
    <a:srgbClr val="FFD651"/>
    <a:srgbClr val="162A9F"/>
    <a:srgbClr val="FFFE68"/>
    <a:srgbClr val="000660"/>
    <a:srgbClr val="2E4E39"/>
    <a:srgbClr val="1B4957"/>
    <a:srgbClr val="E1B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247"/>
    <p:restoredTop sz="95581"/>
  </p:normalViewPr>
  <p:slideViewPr>
    <p:cSldViewPr>
      <p:cViewPr varScale="1">
        <p:scale>
          <a:sx n="115" d="100"/>
          <a:sy n="115" d="100"/>
        </p:scale>
        <p:origin x="896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C:\Users\Vesna\Desktop\2018%20-%20Ohrid%20medical%20physics%20workshop\Presentation\Incidence%20-%20Mortality%20ratio%20EU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 sz="1200"/>
            </a:pPr>
            <a:r>
              <a:rPr lang="en-US" sz="1200" dirty="0"/>
              <a:t> </a:t>
            </a:r>
            <a:r>
              <a:rPr lang="en-US" sz="2400" b="0" dirty="0">
                <a:solidFill>
                  <a:srgbClr val="FF0000"/>
                </a:solidFill>
              </a:rPr>
              <a:t>Mortality/Incidence Ratio </a:t>
            </a:r>
            <a:r>
              <a:rPr lang="en-US" sz="2400" b="0" dirty="0"/>
              <a:t>– men</a:t>
            </a:r>
          </a:p>
        </c:rich>
      </c:tx>
      <c:layout>
        <c:manualLayout>
          <c:xMode val="edge"/>
          <c:yMode val="edge"/>
          <c:x val="0.26922218926030328"/>
          <c:y val="4.3577566496456069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Sheet1!$D$1:$E$1</c:f>
              <c:strCache>
                <c:ptCount val="1"/>
                <c:pt idx="0">
                  <c:v>Incidence Mortality</c:v>
                </c:pt>
              </c:strCache>
            </c:strRef>
          </c:tx>
          <c:invertIfNegative val="0"/>
          <c:dPt>
            <c:idx val="24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0-7110-9944-95EF-26C2D71DE857}"/>
              </c:ext>
            </c:extLst>
          </c:dPt>
          <c:dPt>
            <c:idx val="25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1-7110-9944-95EF-26C2D71DE857}"/>
              </c:ext>
            </c:extLst>
          </c:dPt>
          <c:dPt>
            <c:idx val="26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2-7110-9944-95EF-26C2D71DE857}"/>
              </c:ext>
            </c:extLst>
          </c:dPt>
          <c:dPt>
            <c:idx val="27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3-7110-9944-95EF-26C2D71DE857}"/>
              </c:ext>
            </c:extLst>
          </c:dPt>
          <c:dPt>
            <c:idx val="28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4-7110-9944-95EF-26C2D71DE857}"/>
              </c:ext>
            </c:extLst>
          </c:dPt>
          <c:dPt>
            <c:idx val="29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5-7110-9944-95EF-26C2D71DE857}"/>
              </c:ext>
            </c:extLst>
          </c:dPt>
          <c:dPt>
            <c:idx val="30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6-7110-9944-95EF-26C2D71DE857}"/>
              </c:ext>
            </c:extLst>
          </c:dPt>
          <c:dPt>
            <c:idx val="31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7-7110-9944-95EF-26C2D71DE857}"/>
              </c:ext>
            </c:extLst>
          </c:dPt>
          <c:dPt>
            <c:idx val="32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8-7110-9944-95EF-26C2D71DE857}"/>
              </c:ext>
            </c:extLst>
          </c:dPt>
          <c:cat>
            <c:strRef>
              <c:f>Sheet1!$C$4:$C$36</c:f>
              <c:strCache>
                <c:ptCount val="33"/>
                <c:pt idx="0">
                  <c:v>Denmark</c:v>
                </c:pt>
                <c:pt idx="1">
                  <c:v>Norway</c:v>
                </c:pt>
                <c:pt idx="2">
                  <c:v>Ireland</c:v>
                </c:pt>
                <c:pt idx="3">
                  <c:v>Iceland</c:v>
                </c:pt>
                <c:pt idx="4">
                  <c:v>UK</c:v>
                </c:pt>
                <c:pt idx="5">
                  <c:v>Sweden</c:v>
                </c:pt>
                <c:pt idx="6">
                  <c:v>Finland</c:v>
                </c:pt>
                <c:pt idx="7">
                  <c:v>Lithvania</c:v>
                </c:pt>
                <c:pt idx="8">
                  <c:v>Latvia</c:v>
                </c:pt>
                <c:pt idx="9">
                  <c:v>Estonia</c:v>
                </c:pt>
                <c:pt idx="10">
                  <c:v>France</c:v>
                </c:pt>
                <c:pt idx="11">
                  <c:v>Belgium</c:v>
                </c:pt>
                <c:pt idx="12">
                  <c:v>The Netherlands</c:v>
                </c:pt>
                <c:pt idx="13">
                  <c:v>Switzerland</c:v>
                </c:pt>
                <c:pt idx="14">
                  <c:v>Luxemburg</c:v>
                </c:pt>
                <c:pt idx="15">
                  <c:v>Germany</c:v>
                </c:pt>
                <c:pt idx="16">
                  <c:v>Austria</c:v>
                </c:pt>
                <c:pt idx="17">
                  <c:v>Italy</c:v>
                </c:pt>
                <c:pt idx="18">
                  <c:v>Spain</c:v>
                </c:pt>
                <c:pt idx="19">
                  <c:v>Malta</c:v>
                </c:pt>
                <c:pt idx="20">
                  <c:v>Cyprus</c:v>
                </c:pt>
                <c:pt idx="21">
                  <c:v>Portugal</c:v>
                </c:pt>
                <c:pt idx="22">
                  <c:v>Czech Repablic</c:v>
                </c:pt>
                <c:pt idx="23">
                  <c:v>Hungary</c:v>
                </c:pt>
                <c:pt idx="24">
                  <c:v>Slovenia</c:v>
                </c:pt>
                <c:pt idx="25">
                  <c:v>Croatia</c:v>
                </c:pt>
                <c:pt idx="26">
                  <c:v>Romania</c:v>
                </c:pt>
                <c:pt idx="27">
                  <c:v>Serbia</c:v>
                </c:pt>
                <c:pt idx="28">
                  <c:v>Macedonia</c:v>
                </c:pt>
                <c:pt idx="29">
                  <c:v>Montenegro</c:v>
                </c:pt>
                <c:pt idx="30">
                  <c:v>Albania</c:v>
                </c:pt>
                <c:pt idx="31">
                  <c:v>Greece</c:v>
                </c:pt>
                <c:pt idx="32">
                  <c:v>Bosnia and Hercegovina</c:v>
                </c:pt>
              </c:strCache>
            </c:strRef>
          </c:cat>
          <c:val>
            <c:numRef>
              <c:f>Sheet1!$F$4:$F$36</c:f>
              <c:numCache>
                <c:formatCode>0.00%</c:formatCode>
                <c:ptCount val="33"/>
                <c:pt idx="0">
                  <c:v>0.43106796116504886</c:v>
                </c:pt>
                <c:pt idx="1">
                  <c:v>0.33955223880597035</c:v>
                </c:pt>
                <c:pt idx="2">
                  <c:v>0.38600000000000012</c:v>
                </c:pt>
                <c:pt idx="3">
                  <c:v>0.36425339366515835</c:v>
                </c:pt>
                <c:pt idx="4">
                  <c:v>0.47355769230769246</c:v>
                </c:pt>
                <c:pt idx="5">
                  <c:v>0.37850467289719641</c:v>
                </c:pt>
                <c:pt idx="6">
                  <c:v>0.38770685579196235</c:v>
                </c:pt>
                <c:pt idx="7">
                  <c:v>0.64096916299559492</c:v>
                </c:pt>
                <c:pt idx="8">
                  <c:v>0.58350951374207161</c:v>
                </c:pt>
                <c:pt idx="9">
                  <c:v>0.51592356687898089</c:v>
                </c:pt>
                <c:pt idx="10">
                  <c:v>0.39564428312159722</c:v>
                </c:pt>
                <c:pt idx="11">
                  <c:v>0.4457142857142859</c:v>
                </c:pt>
                <c:pt idx="12">
                  <c:v>0.44936708860759494</c:v>
                </c:pt>
                <c:pt idx="13">
                  <c:v>0.36082474226804151</c:v>
                </c:pt>
                <c:pt idx="14">
                  <c:v>0.40929203539823011</c:v>
                </c:pt>
                <c:pt idx="15">
                  <c:v>0.40388768898488148</c:v>
                </c:pt>
                <c:pt idx="16">
                  <c:v>0.4693396226415093</c:v>
                </c:pt>
                <c:pt idx="17">
                  <c:v>0.44642857142857156</c:v>
                </c:pt>
                <c:pt idx="18">
                  <c:v>0.46222222222222231</c:v>
                </c:pt>
                <c:pt idx="19">
                  <c:v>0.43576826196473573</c:v>
                </c:pt>
                <c:pt idx="20">
                  <c:v>0.46273291925465854</c:v>
                </c:pt>
                <c:pt idx="21">
                  <c:v>0.46976744186046521</c:v>
                </c:pt>
                <c:pt idx="22">
                  <c:v>0.47912524850894633</c:v>
                </c:pt>
                <c:pt idx="23">
                  <c:v>0.61200000000000021</c:v>
                </c:pt>
                <c:pt idx="24">
                  <c:v>0.50389105058365791</c:v>
                </c:pt>
                <c:pt idx="25">
                  <c:v>0.62337662337662358</c:v>
                </c:pt>
                <c:pt idx="26">
                  <c:v>0.66230366492146597</c:v>
                </c:pt>
                <c:pt idx="27">
                  <c:v>0.65227817745803385</c:v>
                </c:pt>
                <c:pt idx="28">
                  <c:v>0.71883289124668459</c:v>
                </c:pt>
                <c:pt idx="29">
                  <c:v>0.70140845070422531</c:v>
                </c:pt>
                <c:pt idx="30">
                  <c:v>0.73384030418250978</c:v>
                </c:pt>
                <c:pt idx="31">
                  <c:v>0.70588235294117663</c:v>
                </c:pt>
                <c:pt idx="32">
                  <c:v>0.74409448818897672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110-9944-95EF-26C2D71DE8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7021184"/>
        <c:axId val="77022720"/>
      </c:barChart>
      <c:catAx>
        <c:axId val="770211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n-US" sz="1050" baseline="0"/>
            </a:pPr>
            <a:endParaRPr lang="en-US"/>
          </a:p>
        </c:txPr>
        <c:crossAx val="77022720"/>
        <c:crosses val="autoZero"/>
        <c:auto val="1"/>
        <c:lblAlgn val="ctr"/>
        <c:lblOffset val="100"/>
        <c:noMultiLvlLbl val="0"/>
      </c:catAx>
      <c:valAx>
        <c:axId val="7702272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770211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9473EF-6764-43D9-B28A-CB800789394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</dgm:pt>
    <dgm:pt modelId="{D94E65F9-A484-4B59-90E5-6559EECB6051}">
      <dgm:prSet custT="1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en-GB" sz="1600" dirty="0"/>
            <a:t> </a:t>
          </a:r>
          <a:r>
            <a:rPr lang="en-GB" sz="1800" dirty="0"/>
            <a:t>SEEIIST Design Phase for the first 18 months (Phase 1) has already started</a:t>
          </a:r>
        </a:p>
      </dgm:t>
    </dgm:pt>
    <dgm:pt modelId="{16DF23E8-4BCC-4E12-BD5C-2FE1927DEB21}" type="parTrans" cxnId="{2C7F6AAB-C6C5-412D-8E16-2B48D2DB8CEC}">
      <dgm:prSet/>
      <dgm:spPr/>
      <dgm:t>
        <a:bodyPr/>
        <a:lstStyle/>
        <a:p>
          <a:endParaRPr lang="en-GB"/>
        </a:p>
      </dgm:t>
    </dgm:pt>
    <dgm:pt modelId="{0D6480A7-5E92-4232-964F-A5E94399C774}" type="sibTrans" cxnId="{2C7F6AAB-C6C5-412D-8E16-2B48D2DB8CEC}">
      <dgm:prSet/>
      <dgm:spPr/>
      <dgm:t>
        <a:bodyPr/>
        <a:lstStyle/>
        <a:p>
          <a:endParaRPr lang="en-GB"/>
        </a:p>
      </dgm:t>
    </dgm:pt>
    <dgm:pt modelId="{82B42CA8-EAD1-4C5A-8A4E-87F6EA62E7C4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GB" sz="1800" dirty="0">
              <a:solidFill>
                <a:srgbClr val="FFD651"/>
              </a:solidFill>
            </a:rPr>
            <a:t>HITRI</a:t>
          </a:r>
          <a:r>
            <a:rPr lang="en-GB" sz="1800" dirty="0"/>
            <a:t> – </a:t>
          </a:r>
          <a:r>
            <a:rPr lang="en-GB" sz="1800" dirty="0">
              <a:solidFill>
                <a:srgbClr val="FFC000"/>
              </a:solidFill>
            </a:rPr>
            <a:t>H</a:t>
          </a:r>
          <a:r>
            <a:rPr lang="en-GB" sz="1800" dirty="0"/>
            <a:t>adron </a:t>
          </a:r>
          <a:r>
            <a:rPr lang="en-GB" sz="1800" dirty="0">
              <a:solidFill>
                <a:srgbClr val="FFC000"/>
              </a:solidFill>
            </a:rPr>
            <a:t>I</a:t>
          </a:r>
          <a:r>
            <a:rPr lang="en-GB" sz="1800" dirty="0"/>
            <a:t>on </a:t>
          </a:r>
          <a:r>
            <a:rPr lang="en-GB" sz="1800" dirty="0">
              <a:solidFill>
                <a:srgbClr val="FFC000"/>
              </a:solidFill>
            </a:rPr>
            <a:t>T</a:t>
          </a:r>
          <a:r>
            <a:rPr lang="en-GB" sz="1800" dirty="0"/>
            <a:t>herapy </a:t>
          </a:r>
          <a:r>
            <a:rPr lang="en-GB" sz="1800" dirty="0">
              <a:solidFill>
                <a:srgbClr val="FFC000"/>
              </a:solidFill>
            </a:rPr>
            <a:t>R</a:t>
          </a:r>
          <a:r>
            <a:rPr lang="en-GB" sz="1800" dirty="0"/>
            <a:t>esearch </a:t>
          </a:r>
          <a:r>
            <a:rPr lang="en-GB" sz="1800" dirty="0">
              <a:solidFill>
                <a:srgbClr val="FFC000"/>
              </a:solidFill>
            </a:rPr>
            <a:t>I</a:t>
          </a:r>
          <a:r>
            <a:rPr lang="en-GB" sz="1800" dirty="0"/>
            <a:t>nfrastructure – Design Study Proposal via EU H2020 </a:t>
          </a:r>
          <a:r>
            <a:rPr lang="en-GB" sz="1800" dirty="0">
              <a:solidFill>
                <a:srgbClr val="FFD651"/>
              </a:solidFill>
            </a:rPr>
            <a:t>INFRADEV-01-2019-2020</a:t>
          </a:r>
          <a:r>
            <a:rPr lang="en-GB" sz="1800" dirty="0"/>
            <a:t> call - </a:t>
          </a:r>
          <a:r>
            <a:rPr lang="en-GB" sz="1800" dirty="0">
              <a:solidFill>
                <a:srgbClr val="FFD651"/>
              </a:solidFill>
            </a:rPr>
            <a:t>under preparation </a:t>
          </a:r>
        </a:p>
      </dgm:t>
    </dgm:pt>
    <dgm:pt modelId="{2872CDB2-2703-4272-A777-0D1EF7780995}" type="parTrans" cxnId="{16025940-BBF1-4912-B9E9-691D72B5FD87}">
      <dgm:prSet/>
      <dgm:spPr/>
      <dgm:t>
        <a:bodyPr/>
        <a:lstStyle/>
        <a:p>
          <a:endParaRPr lang="en-GB"/>
        </a:p>
      </dgm:t>
    </dgm:pt>
    <dgm:pt modelId="{CA543FFA-C3A5-41FC-8790-8E206966FC6C}" type="sibTrans" cxnId="{16025940-BBF1-4912-B9E9-691D72B5FD87}">
      <dgm:prSet/>
      <dgm:spPr/>
      <dgm:t>
        <a:bodyPr/>
        <a:lstStyle/>
        <a:p>
          <a:endParaRPr lang="en-GB"/>
        </a:p>
      </dgm:t>
    </dgm:pt>
    <dgm:pt modelId="{4BE65ACA-499D-41E9-873D-10946CACC21C}">
      <dgm:prSet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r>
            <a:rPr lang="en-GB" sz="1800" dirty="0"/>
            <a:t>As of August 2019 </a:t>
          </a:r>
          <a:r>
            <a:rPr lang="en-GB" sz="1800" dirty="0">
              <a:solidFill>
                <a:srgbClr val="FFD651"/>
              </a:solidFill>
            </a:rPr>
            <a:t>SEEIIST</a:t>
          </a:r>
          <a:r>
            <a:rPr lang="en-GB" sz="1800" dirty="0"/>
            <a:t> is a legal entity – </a:t>
          </a:r>
          <a:r>
            <a:rPr lang="en-GB" sz="1800" dirty="0">
              <a:solidFill>
                <a:srgbClr val="FFD651"/>
              </a:solidFill>
            </a:rPr>
            <a:t>Association via Swiss law </a:t>
          </a:r>
        </a:p>
      </dgm:t>
    </dgm:pt>
    <dgm:pt modelId="{9C85109D-58D7-4613-9FEF-823DEAFEBC66}" type="parTrans" cxnId="{16520033-5416-4EB4-B889-AA25FF613883}">
      <dgm:prSet/>
      <dgm:spPr/>
      <dgm:t>
        <a:bodyPr/>
        <a:lstStyle/>
        <a:p>
          <a:endParaRPr lang="en-GB"/>
        </a:p>
      </dgm:t>
    </dgm:pt>
    <dgm:pt modelId="{B1347188-94CB-45CA-AD76-939A0FC1025C}" type="sibTrans" cxnId="{16520033-5416-4EB4-B889-AA25FF613883}">
      <dgm:prSet/>
      <dgm:spPr/>
      <dgm:t>
        <a:bodyPr/>
        <a:lstStyle/>
        <a:p>
          <a:endParaRPr lang="en-GB"/>
        </a:p>
      </dgm:t>
    </dgm:pt>
    <dgm:pt modelId="{0C4230C2-510F-4C7C-9A07-EFAE64CEC89A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1700" dirty="0">
              <a:solidFill>
                <a:srgbClr val="FFD651"/>
              </a:solidFill>
            </a:rPr>
            <a:t>Building Innovative Capacity in South East Europe </a:t>
          </a:r>
          <a:r>
            <a:rPr lang="en-US" sz="1700" dirty="0"/>
            <a:t>in a cutting edge field such as Hadron Therapy: - IAEA TC RER Project 0.5 MEUR prepared; - COST application just submitted; </a:t>
          </a:r>
          <a:br>
            <a:rPr lang="en-US" sz="1700" dirty="0"/>
          </a:br>
          <a:r>
            <a:rPr lang="en-US" sz="1700" dirty="0"/>
            <a:t>- Started preparation for MC-ITN Call – Leveraging on ENLIGHT and the SEEIIST Project</a:t>
          </a:r>
          <a:endParaRPr lang="en-GB" sz="1700" dirty="0"/>
        </a:p>
      </dgm:t>
    </dgm:pt>
    <dgm:pt modelId="{0C0C71C9-37C7-4417-B5C5-08E88BFD2F20}" type="parTrans" cxnId="{EFAAC903-426D-4F1A-8566-06A8D17A4138}">
      <dgm:prSet/>
      <dgm:spPr/>
      <dgm:t>
        <a:bodyPr/>
        <a:lstStyle/>
        <a:p>
          <a:endParaRPr lang="en-GB"/>
        </a:p>
      </dgm:t>
    </dgm:pt>
    <dgm:pt modelId="{2CE37986-DFE9-4A54-8DC8-5C3C61BA0E0B}" type="sibTrans" cxnId="{EFAAC903-426D-4F1A-8566-06A8D17A4138}">
      <dgm:prSet/>
      <dgm:spPr/>
      <dgm:t>
        <a:bodyPr/>
        <a:lstStyle/>
        <a:p>
          <a:endParaRPr lang="en-GB"/>
        </a:p>
      </dgm:t>
    </dgm:pt>
    <dgm:pt modelId="{21263962-A45E-2F46-8CF1-D663DCEF9A97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GB" sz="1800" dirty="0"/>
            <a:t>Planning preparation for the </a:t>
          </a:r>
          <a:r>
            <a:rPr lang="en-GB" sz="1800" dirty="0">
              <a:solidFill>
                <a:srgbClr val="FFD651"/>
              </a:solidFill>
            </a:rPr>
            <a:t>ESFRI Roadmap</a:t>
          </a:r>
        </a:p>
      </dgm:t>
    </dgm:pt>
    <dgm:pt modelId="{5C980246-62D8-D641-9549-EC5D37DEAC92}" type="parTrans" cxnId="{996F480F-903F-8D47-8333-4F322AF95474}">
      <dgm:prSet/>
      <dgm:spPr/>
      <dgm:t>
        <a:bodyPr/>
        <a:lstStyle/>
        <a:p>
          <a:endParaRPr lang="en-US"/>
        </a:p>
      </dgm:t>
    </dgm:pt>
    <dgm:pt modelId="{E316F478-4426-024B-B857-9A55BDF90544}" type="sibTrans" cxnId="{996F480F-903F-8D47-8333-4F322AF95474}">
      <dgm:prSet/>
      <dgm:spPr/>
      <dgm:t>
        <a:bodyPr/>
        <a:lstStyle/>
        <a:p>
          <a:endParaRPr lang="en-US"/>
        </a:p>
      </dgm:t>
    </dgm:pt>
    <dgm:pt modelId="{07B5CAA6-0FB6-47B0-B51C-A1AD54D86776}" type="pres">
      <dgm:prSet presAssocID="{B79473EF-6764-43D9-B28A-CB800789394C}" presName="Name0" presStyleCnt="0">
        <dgm:presLayoutVars>
          <dgm:chMax val="7"/>
          <dgm:chPref val="7"/>
          <dgm:dir/>
        </dgm:presLayoutVars>
      </dgm:prSet>
      <dgm:spPr/>
    </dgm:pt>
    <dgm:pt modelId="{38F75746-DE93-4171-A84F-E6F4726C21DD}" type="pres">
      <dgm:prSet presAssocID="{B79473EF-6764-43D9-B28A-CB800789394C}" presName="Name1" presStyleCnt="0"/>
      <dgm:spPr/>
    </dgm:pt>
    <dgm:pt modelId="{09AB4181-C09B-451A-A952-3B7785EBF876}" type="pres">
      <dgm:prSet presAssocID="{B79473EF-6764-43D9-B28A-CB800789394C}" presName="cycle" presStyleCnt="0"/>
      <dgm:spPr/>
    </dgm:pt>
    <dgm:pt modelId="{ADFCC1CD-6FC0-4338-8003-943D37E46098}" type="pres">
      <dgm:prSet presAssocID="{B79473EF-6764-43D9-B28A-CB800789394C}" presName="srcNode" presStyleLbl="node1" presStyleIdx="0" presStyleCnt="5"/>
      <dgm:spPr/>
    </dgm:pt>
    <dgm:pt modelId="{46E3B604-885E-429F-99D8-75C388CEC9F8}" type="pres">
      <dgm:prSet presAssocID="{B79473EF-6764-43D9-B28A-CB800789394C}" presName="conn" presStyleLbl="parChTrans1D2" presStyleIdx="0" presStyleCnt="1"/>
      <dgm:spPr/>
    </dgm:pt>
    <dgm:pt modelId="{7B9DBB65-6D9C-4ED0-BF23-0DC855469173}" type="pres">
      <dgm:prSet presAssocID="{B79473EF-6764-43D9-B28A-CB800789394C}" presName="extraNode" presStyleLbl="node1" presStyleIdx="0" presStyleCnt="5"/>
      <dgm:spPr/>
    </dgm:pt>
    <dgm:pt modelId="{8EBE54EA-ABA7-4782-8C4E-9467726D41B1}" type="pres">
      <dgm:prSet presAssocID="{B79473EF-6764-43D9-B28A-CB800789394C}" presName="dstNode" presStyleLbl="node1" presStyleIdx="0" presStyleCnt="5"/>
      <dgm:spPr/>
    </dgm:pt>
    <dgm:pt modelId="{B2FF939A-D8D9-4FF1-80A3-CF29D77DD4B0}" type="pres">
      <dgm:prSet presAssocID="{D94E65F9-A484-4B59-90E5-6559EECB6051}" presName="text_1" presStyleLbl="node1" presStyleIdx="0" presStyleCnt="5">
        <dgm:presLayoutVars>
          <dgm:bulletEnabled val="1"/>
        </dgm:presLayoutVars>
      </dgm:prSet>
      <dgm:spPr/>
    </dgm:pt>
    <dgm:pt modelId="{C88D8423-AF56-496E-9376-07D1510B3287}" type="pres">
      <dgm:prSet presAssocID="{D94E65F9-A484-4B59-90E5-6559EECB6051}" presName="accent_1" presStyleCnt="0"/>
      <dgm:spPr/>
    </dgm:pt>
    <dgm:pt modelId="{CC3F2E73-62BE-4AD2-8A65-3032048BEC48}" type="pres">
      <dgm:prSet presAssocID="{D94E65F9-A484-4B59-90E5-6559EECB6051}" presName="accentRepeatNode" presStyleLbl="solidFgAcc1" presStyleIdx="0" presStyleCnt="5"/>
      <dgm:spPr>
        <a:solidFill>
          <a:schemeClr val="bg2">
            <a:lumMod val="75000"/>
          </a:schemeClr>
        </a:solidFill>
      </dgm:spPr>
    </dgm:pt>
    <dgm:pt modelId="{BE7FCBB8-596A-42E7-88B3-DE63EE15BBA7}" type="pres">
      <dgm:prSet presAssocID="{82B42CA8-EAD1-4C5A-8A4E-87F6EA62E7C4}" presName="text_2" presStyleLbl="node1" presStyleIdx="1" presStyleCnt="5">
        <dgm:presLayoutVars>
          <dgm:bulletEnabled val="1"/>
        </dgm:presLayoutVars>
      </dgm:prSet>
      <dgm:spPr/>
    </dgm:pt>
    <dgm:pt modelId="{675820DC-9D59-4BCD-A7F3-716414B261D2}" type="pres">
      <dgm:prSet presAssocID="{82B42CA8-EAD1-4C5A-8A4E-87F6EA62E7C4}" presName="accent_2" presStyleCnt="0"/>
      <dgm:spPr/>
    </dgm:pt>
    <dgm:pt modelId="{933B680C-65AD-4EE8-B3A1-DFC244EB1735}" type="pres">
      <dgm:prSet presAssocID="{82B42CA8-EAD1-4C5A-8A4E-87F6EA62E7C4}" presName="accentRepeatNode" presStyleLbl="solidFgAcc1" presStyleIdx="1" presStyleCnt="5"/>
      <dgm:spPr>
        <a:solidFill>
          <a:schemeClr val="bg2">
            <a:lumMod val="75000"/>
          </a:schemeClr>
        </a:solidFill>
      </dgm:spPr>
    </dgm:pt>
    <dgm:pt modelId="{39408831-86F5-D040-9CCE-95707BDEAC4D}" type="pres">
      <dgm:prSet presAssocID="{4BE65ACA-499D-41E9-873D-10946CACC21C}" presName="text_3" presStyleLbl="node1" presStyleIdx="2" presStyleCnt="5">
        <dgm:presLayoutVars>
          <dgm:bulletEnabled val="1"/>
        </dgm:presLayoutVars>
      </dgm:prSet>
      <dgm:spPr/>
    </dgm:pt>
    <dgm:pt modelId="{37D84702-1F57-A741-A2BB-9BCA93C75DCA}" type="pres">
      <dgm:prSet presAssocID="{4BE65ACA-499D-41E9-873D-10946CACC21C}" presName="accent_3" presStyleCnt="0"/>
      <dgm:spPr/>
    </dgm:pt>
    <dgm:pt modelId="{D1AF6491-375E-49F6-AF24-708759591692}" type="pres">
      <dgm:prSet presAssocID="{4BE65ACA-499D-41E9-873D-10946CACC21C}" presName="accentRepeatNode" presStyleLbl="solidFgAcc1" presStyleIdx="2" presStyleCnt="5"/>
      <dgm:spPr>
        <a:solidFill>
          <a:schemeClr val="bg2">
            <a:lumMod val="75000"/>
          </a:schemeClr>
        </a:solidFill>
      </dgm:spPr>
    </dgm:pt>
    <dgm:pt modelId="{1CB1E3DB-A147-8D49-A1EB-28523BA8DE86}" type="pres">
      <dgm:prSet presAssocID="{21263962-A45E-2F46-8CF1-D663DCEF9A97}" presName="text_4" presStyleLbl="node1" presStyleIdx="3" presStyleCnt="5">
        <dgm:presLayoutVars>
          <dgm:bulletEnabled val="1"/>
        </dgm:presLayoutVars>
      </dgm:prSet>
      <dgm:spPr/>
    </dgm:pt>
    <dgm:pt modelId="{B3239A30-CBC7-8B43-A214-0F4CD26A077B}" type="pres">
      <dgm:prSet presAssocID="{21263962-A45E-2F46-8CF1-D663DCEF9A97}" presName="accent_4" presStyleCnt="0"/>
      <dgm:spPr/>
    </dgm:pt>
    <dgm:pt modelId="{8E2746F1-5626-4941-9541-2CAF71666040}" type="pres">
      <dgm:prSet presAssocID="{21263962-A45E-2F46-8CF1-D663DCEF9A97}" presName="accentRepeatNode" presStyleLbl="solidFgAcc1" presStyleIdx="3" presStyleCnt="5"/>
      <dgm:spPr>
        <a:solidFill>
          <a:schemeClr val="bg2">
            <a:lumMod val="75000"/>
          </a:schemeClr>
        </a:solidFill>
      </dgm:spPr>
    </dgm:pt>
    <dgm:pt modelId="{6A342455-9811-714A-A323-78099CDCA601}" type="pres">
      <dgm:prSet presAssocID="{0C4230C2-510F-4C7C-9A07-EFAE64CEC89A}" presName="text_5" presStyleLbl="node1" presStyleIdx="4" presStyleCnt="5" custScaleY="137654">
        <dgm:presLayoutVars>
          <dgm:bulletEnabled val="1"/>
        </dgm:presLayoutVars>
      </dgm:prSet>
      <dgm:spPr/>
    </dgm:pt>
    <dgm:pt modelId="{CE246C74-8582-DC43-90F6-7C3910490684}" type="pres">
      <dgm:prSet presAssocID="{0C4230C2-510F-4C7C-9A07-EFAE64CEC89A}" presName="accent_5" presStyleCnt="0"/>
      <dgm:spPr/>
    </dgm:pt>
    <dgm:pt modelId="{2B2107CB-9734-4B8D-B246-00C1ED3703B4}" type="pres">
      <dgm:prSet presAssocID="{0C4230C2-510F-4C7C-9A07-EFAE64CEC89A}" presName="accentRepeatNode" presStyleLbl="solidFgAcc1" presStyleIdx="4" presStyleCnt="5"/>
      <dgm:spPr>
        <a:solidFill>
          <a:schemeClr val="bg2">
            <a:lumMod val="75000"/>
          </a:schemeClr>
        </a:solidFill>
      </dgm:spPr>
    </dgm:pt>
  </dgm:ptLst>
  <dgm:cxnLst>
    <dgm:cxn modelId="{EFAAC903-426D-4F1A-8566-06A8D17A4138}" srcId="{B79473EF-6764-43D9-B28A-CB800789394C}" destId="{0C4230C2-510F-4C7C-9A07-EFAE64CEC89A}" srcOrd="4" destOrd="0" parTransId="{0C0C71C9-37C7-4417-B5C5-08E88BFD2F20}" sibTransId="{2CE37986-DFE9-4A54-8DC8-5C3C61BA0E0B}"/>
    <dgm:cxn modelId="{996F480F-903F-8D47-8333-4F322AF95474}" srcId="{B79473EF-6764-43D9-B28A-CB800789394C}" destId="{21263962-A45E-2F46-8CF1-D663DCEF9A97}" srcOrd="3" destOrd="0" parTransId="{5C980246-62D8-D641-9549-EC5D37DEAC92}" sibTransId="{E316F478-4426-024B-B857-9A55BDF90544}"/>
    <dgm:cxn modelId="{16520033-5416-4EB4-B889-AA25FF613883}" srcId="{B79473EF-6764-43D9-B28A-CB800789394C}" destId="{4BE65ACA-499D-41E9-873D-10946CACC21C}" srcOrd="2" destOrd="0" parTransId="{9C85109D-58D7-4613-9FEF-823DEAFEBC66}" sibTransId="{B1347188-94CB-45CA-AD76-939A0FC1025C}"/>
    <dgm:cxn modelId="{5C614340-1573-C54F-8D89-5EEE50C12550}" type="presOf" srcId="{D94E65F9-A484-4B59-90E5-6559EECB6051}" destId="{B2FF939A-D8D9-4FF1-80A3-CF29D77DD4B0}" srcOrd="0" destOrd="0" presId="urn:microsoft.com/office/officeart/2008/layout/VerticalCurvedList"/>
    <dgm:cxn modelId="{16025940-BBF1-4912-B9E9-691D72B5FD87}" srcId="{B79473EF-6764-43D9-B28A-CB800789394C}" destId="{82B42CA8-EAD1-4C5A-8A4E-87F6EA62E7C4}" srcOrd="1" destOrd="0" parTransId="{2872CDB2-2703-4272-A777-0D1EF7780995}" sibTransId="{CA543FFA-C3A5-41FC-8790-8E206966FC6C}"/>
    <dgm:cxn modelId="{9254E24B-D133-0144-BAE7-E7F24E36D265}" type="presOf" srcId="{0C4230C2-510F-4C7C-9A07-EFAE64CEC89A}" destId="{6A342455-9811-714A-A323-78099CDCA601}" srcOrd="0" destOrd="0" presId="urn:microsoft.com/office/officeart/2008/layout/VerticalCurvedList"/>
    <dgm:cxn modelId="{235D5D78-5E0A-7F44-A4E7-4C987A97C72D}" type="presOf" srcId="{82B42CA8-EAD1-4C5A-8A4E-87F6EA62E7C4}" destId="{BE7FCBB8-596A-42E7-88B3-DE63EE15BBA7}" srcOrd="0" destOrd="0" presId="urn:microsoft.com/office/officeart/2008/layout/VerticalCurvedList"/>
    <dgm:cxn modelId="{B9970D87-BDE0-BD49-8EE7-567D6E69BE67}" type="presOf" srcId="{4BE65ACA-499D-41E9-873D-10946CACC21C}" destId="{39408831-86F5-D040-9CCE-95707BDEAC4D}" srcOrd="0" destOrd="0" presId="urn:microsoft.com/office/officeart/2008/layout/VerticalCurvedList"/>
    <dgm:cxn modelId="{2C7F6AAB-C6C5-412D-8E16-2B48D2DB8CEC}" srcId="{B79473EF-6764-43D9-B28A-CB800789394C}" destId="{D94E65F9-A484-4B59-90E5-6559EECB6051}" srcOrd="0" destOrd="0" parTransId="{16DF23E8-4BCC-4E12-BD5C-2FE1927DEB21}" sibTransId="{0D6480A7-5E92-4232-964F-A5E94399C774}"/>
    <dgm:cxn modelId="{B7F651E4-F361-D849-BB59-55D54BBE123B}" type="presOf" srcId="{B79473EF-6764-43D9-B28A-CB800789394C}" destId="{07B5CAA6-0FB6-47B0-B51C-A1AD54D86776}" srcOrd="0" destOrd="0" presId="urn:microsoft.com/office/officeart/2008/layout/VerticalCurvedList"/>
    <dgm:cxn modelId="{629952EF-8D84-D240-AA9C-3B6FFC5A91DE}" type="presOf" srcId="{0D6480A7-5E92-4232-964F-A5E94399C774}" destId="{46E3B604-885E-429F-99D8-75C388CEC9F8}" srcOrd="0" destOrd="0" presId="urn:microsoft.com/office/officeart/2008/layout/VerticalCurvedList"/>
    <dgm:cxn modelId="{CCE26CF0-55C1-D449-BC9C-902AEDC8173C}" type="presOf" srcId="{21263962-A45E-2F46-8CF1-D663DCEF9A97}" destId="{1CB1E3DB-A147-8D49-A1EB-28523BA8DE86}" srcOrd="0" destOrd="0" presId="urn:microsoft.com/office/officeart/2008/layout/VerticalCurvedList"/>
    <dgm:cxn modelId="{34F3DE3F-DBDC-5745-8ACF-6F2B207897B9}" type="presParOf" srcId="{07B5CAA6-0FB6-47B0-B51C-A1AD54D86776}" destId="{38F75746-DE93-4171-A84F-E6F4726C21DD}" srcOrd="0" destOrd="0" presId="urn:microsoft.com/office/officeart/2008/layout/VerticalCurvedList"/>
    <dgm:cxn modelId="{8983E9A6-4F5B-7841-ABFE-E7D3E5912B86}" type="presParOf" srcId="{38F75746-DE93-4171-A84F-E6F4726C21DD}" destId="{09AB4181-C09B-451A-A952-3B7785EBF876}" srcOrd="0" destOrd="0" presId="urn:microsoft.com/office/officeart/2008/layout/VerticalCurvedList"/>
    <dgm:cxn modelId="{0645C04C-574A-8E4B-8AE5-016A6A3F7E50}" type="presParOf" srcId="{09AB4181-C09B-451A-A952-3B7785EBF876}" destId="{ADFCC1CD-6FC0-4338-8003-943D37E46098}" srcOrd="0" destOrd="0" presId="urn:microsoft.com/office/officeart/2008/layout/VerticalCurvedList"/>
    <dgm:cxn modelId="{D765CB6B-1977-E249-AF67-7B2B96A8DD3C}" type="presParOf" srcId="{09AB4181-C09B-451A-A952-3B7785EBF876}" destId="{46E3B604-885E-429F-99D8-75C388CEC9F8}" srcOrd="1" destOrd="0" presId="urn:microsoft.com/office/officeart/2008/layout/VerticalCurvedList"/>
    <dgm:cxn modelId="{E7D0BD60-3247-4248-9BCE-4C5DBE26A25E}" type="presParOf" srcId="{09AB4181-C09B-451A-A952-3B7785EBF876}" destId="{7B9DBB65-6D9C-4ED0-BF23-0DC855469173}" srcOrd="2" destOrd="0" presId="urn:microsoft.com/office/officeart/2008/layout/VerticalCurvedList"/>
    <dgm:cxn modelId="{8930A38C-EA39-8E48-8F7A-987CB715F57C}" type="presParOf" srcId="{09AB4181-C09B-451A-A952-3B7785EBF876}" destId="{8EBE54EA-ABA7-4782-8C4E-9467726D41B1}" srcOrd="3" destOrd="0" presId="urn:microsoft.com/office/officeart/2008/layout/VerticalCurvedList"/>
    <dgm:cxn modelId="{327EE78C-398E-3643-81D7-586CFF6C3D99}" type="presParOf" srcId="{38F75746-DE93-4171-A84F-E6F4726C21DD}" destId="{B2FF939A-D8D9-4FF1-80A3-CF29D77DD4B0}" srcOrd="1" destOrd="0" presId="urn:microsoft.com/office/officeart/2008/layout/VerticalCurvedList"/>
    <dgm:cxn modelId="{99F21358-8C0F-9E4B-9138-A639CC66B8D7}" type="presParOf" srcId="{38F75746-DE93-4171-A84F-E6F4726C21DD}" destId="{C88D8423-AF56-496E-9376-07D1510B3287}" srcOrd="2" destOrd="0" presId="urn:microsoft.com/office/officeart/2008/layout/VerticalCurvedList"/>
    <dgm:cxn modelId="{13E0A50E-8C13-CD48-95CC-197AC6D1FBC6}" type="presParOf" srcId="{C88D8423-AF56-496E-9376-07D1510B3287}" destId="{CC3F2E73-62BE-4AD2-8A65-3032048BEC48}" srcOrd="0" destOrd="0" presId="urn:microsoft.com/office/officeart/2008/layout/VerticalCurvedList"/>
    <dgm:cxn modelId="{966FF634-A9FE-2B4B-BFB3-C827FE572016}" type="presParOf" srcId="{38F75746-DE93-4171-A84F-E6F4726C21DD}" destId="{BE7FCBB8-596A-42E7-88B3-DE63EE15BBA7}" srcOrd="3" destOrd="0" presId="urn:microsoft.com/office/officeart/2008/layout/VerticalCurvedList"/>
    <dgm:cxn modelId="{4BA7A726-2741-6D46-9E34-77ABD3B67EF4}" type="presParOf" srcId="{38F75746-DE93-4171-A84F-E6F4726C21DD}" destId="{675820DC-9D59-4BCD-A7F3-716414B261D2}" srcOrd="4" destOrd="0" presId="urn:microsoft.com/office/officeart/2008/layout/VerticalCurvedList"/>
    <dgm:cxn modelId="{6DA36477-BF3D-7146-BA9A-3216BA3FA602}" type="presParOf" srcId="{675820DC-9D59-4BCD-A7F3-716414B261D2}" destId="{933B680C-65AD-4EE8-B3A1-DFC244EB1735}" srcOrd="0" destOrd="0" presId="urn:microsoft.com/office/officeart/2008/layout/VerticalCurvedList"/>
    <dgm:cxn modelId="{2219FAD1-1E08-6446-86F3-33B9D62A9B52}" type="presParOf" srcId="{38F75746-DE93-4171-A84F-E6F4726C21DD}" destId="{39408831-86F5-D040-9CCE-95707BDEAC4D}" srcOrd="5" destOrd="0" presId="urn:microsoft.com/office/officeart/2008/layout/VerticalCurvedList"/>
    <dgm:cxn modelId="{31D1E9A3-FA5A-1643-9EDE-3EDBF95D331F}" type="presParOf" srcId="{38F75746-DE93-4171-A84F-E6F4726C21DD}" destId="{37D84702-1F57-A741-A2BB-9BCA93C75DCA}" srcOrd="6" destOrd="0" presId="urn:microsoft.com/office/officeart/2008/layout/VerticalCurvedList"/>
    <dgm:cxn modelId="{1D161EEF-7272-1E4D-86E0-4287A08BFF39}" type="presParOf" srcId="{37D84702-1F57-A741-A2BB-9BCA93C75DCA}" destId="{D1AF6491-375E-49F6-AF24-708759591692}" srcOrd="0" destOrd="0" presId="urn:microsoft.com/office/officeart/2008/layout/VerticalCurvedList"/>
    <dgm:cxn modelId="{EB5D7BE1-D05A-9E4D-9839-E12EFF2F910D}" type="presParOf" srcId="{38F75746-DE93-4171-A84F-E6F4726C21DD}" destId="{1CB1E3DB-A147-8D49-A1EB-28523BA8DE86}" srcOrd="7" destOrd="0" presId="urn:microsoft.com/office/officeart/2008/layout/VerticalCurvedList"/>
    <dgm:cxn modelId="{4FECBE1E-E8BD-F34D-B2B6-EA8B6D3FFA16}" type="presParOf" srcId="{38F75746-DE93-4171-A84F-E6F4726C21DD}" destId="{B3239A30-CBC7-8B43-A214-0F4CD26A077B}" srcOrd="8" destOrd="0" presId="urn:microsoft.com/office/officeart/2008/layout/VerticalCurvedList"/>
    <dgm:cxn modelId="{71D5630B-32A6-DE46-89F8-5DF9BC8D178A}" type="presParOf" srcId="{B3239A30-CBC7-8B43-A214-0F4CD26A077B}" destId="{8E2746F1-5626-4941-9541-2CAF71666040}" srcOrd="0" destOrd="0" presId="urn:microsoft.com/office/officeart/2008/layout/VerticalCurvedList"/>
    <dgm:cxn modelId="{17AFBA98-CADD-FD48-B9DF-ECF2FF21E384}" type="presParOf" srcId="{38F75746-DE93-4171-A84F-E6F4726C21DD}" destId="{6A342455-9811-714A-A323-78099CDCA601}" srcOrd="9" destOrd="0" presId="urn:microsoft.com/office/officeart/2008/layout/VerticalCurvedList"/>
    <dgm:cxn modelId="{C15F53AE-3606-E941-BD64-BB431AF4FAFD}" type="presParOf" srcId="{38F75746-DE93-4171-A84F-E6F4726C21DD}" destId="{CE246C74-8582-DC43-90F6-7C3910490684}" srcOrd="10" destOrd="0" presId="urn:microsoft.com/office/officeart/2008/layout/VerticalCurvedList"/>
    <dgm:cxn modelId="{8C333EED-DC9F-F946-A831-C9770AB3F5DA}" type="presParOf" srcId="{CE246C74-8582-DC43-90F6-7C3910490684}" destId="{2B2107CB-9734-4B8D-B246-00C1ED3703B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BEC9AA-AE12-3C4D-995C-CC2927C22543}" type="doc">
      <dgm:prSet loTypeId="urn:microsoft.com/office/officeart/2005/8/layout/arrow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1D7E18E-5154-8A47-9CDC-49B3B8350805}">
      <dgm:prSet phldrT="[Text]" custT="1"/>
      <dgm:spPr/>
      <dgm:t>
        <a:bodyPr/>
        <a:lstStyle/>
        <a:p>
          <a:endParaRPr lang="en-US" sz="1600" dirty="0">
            <a:solidFill>
              <a:schemeClr val="accent1"/>
            </a:solidFill>
            <a:effectLst>
              <a:outerShdw blurRad="50800" dist="38100" dir="2700000" algn="tl" rotWithShape="0">
                <a:srgbClr val="000000"/>
              </a:outerShdw>
            </a:effectLst>
          </a:endParaRPr>
        </a:p>
      </dgm:t>
    </dgm:pt>
    <dgm:pt modelId="{99196DD2-C2B8-844A-896E-AD23FB776EF5}" type="parTrans" cxnId="{9AF4C6BF-33FF-5F4C-BB1F-45294739833F}">
      <dgm:prSet/>
      <dgm:spPr/>
      <dgm:t>
        <a:bodyPr/>
        <a:lstStyle/>
        <a:p>
          <a:endParaRPr lang="en-US"/>
        </a:p>
      </dgm:t>
    </dgm:pt>
    <dgm:pt modelId="{085D1C82-6174-CB43-98EC-7EE38CF064E3}" type="sibTrans" cxnId="{9AF4C6BF-33FF-5F4C-BB1F-45294739833F}">
      <dgm:prSet/>
      <dgm:spPr/>
      <dgm:t>
        <a:bodyPr/>
        <a:lstStyle/>
        <a:p>
          <a:endParaRPr lang="en-US"/>
        </a:p>
      </dgm:t>
    </dgm:pt>
    <dgm:pt modelId="{01B0AFB1-9249-254D-87D1-592AAB7EE392}">
      <dgm:prSet/>
      <dgm:spPr/>
      <dgm:t>
        <a:bodyPr/>
        <a:lstStyle/>
        <a:p>
          <a:endParaRPr lang="en-US"/>
        </a:p>
      </dgm:t>
    </dgm:pt>
    <dgm:pt modelId="{A57A7C35-5261-A34D-83B2-FB3490374D9E}" type="parTrans" cxnId="{121E10C6-C953-6C42-A84F-91D6A126E848}">
      <dgm:prSet/>
      <dgm:spPr/>
      <dgm:t>
        <a:bodyPr/>
        <a:lstStyle/>
        <a:p>
          <a:endParaRPr lang="en-US"/>
        </a:p>
      </dgm:t>
    </dgm:pt>
    <dgm:pt modelId="{EFAE6B67-185D-EF44-B886-995A2F3042FA}" type="sibTrans" cxnId="{121E10C6-C953-6C42-A84F-91D6A126E848}">
      <dgm:prSet/>
      <dgm:spPr/>
      <dgm:t>
        <a:bodyPr/>
        <a:lstStyle/>
        <a:p>
          <a:endParaRPr lang="en-US"/>
        </a:p>
      </dgm:t>
    </dgm:pt>
    <dgm:pt modelId="{0BA8958B-9E9B-3044-A2CC-C8B0452B95F7}">
      <dgm:prSet/>
      <dgm:spPr/>
      <dgm:t>
        <a:bodyPr/>
        <a:lstStyle/>
        <a:p>
          <a:endParaRPr lang="en-US"/>
        </a:p>
      </dgm:t>
    </dgm:pt>
    <dgm:pt modelId="{6674A619-859F-F54E-B627-4745FB555FB6}" type="parTrans" cxnId="{FC051D2D-3A02-6045-AE43-E9BEFAC02517}">
      <dgm:prSet/>
      <dgm:spPr/>
      <dgm:t>
        <a:bodyPr/>
        <a:lstStyle/>
        <a:p>
          <a:endParaRPr lang="en-US"/>
        </a:p>
      </dgm:t>
    </dgm:pt>
    <dgm:pt modelId="{A4400649-9785-F24D-AA4C-514F15E4CD1E}" type="sibTrans" cxnId="{FC051D2D-3A02-6045-AE43-E9BEFAC02517}">
      <dgm:prSet/>
      <dgm:spPr/>
      <dgm:t>
        <a:bodyPr/>
        <a:lstStyle/>
        <a:p>
          <a:endParaRPr lang="en-US"/>
        </a:p>
      </dgm:t>
    </dgm:pt>
    <dgm:pt modelId="{63A19305-5B38-F845-8FCD-668F42216408}">
      <dgm:prSet/>
      <dgm:spPr/>
      <dgm:t>
        <a:bodyPr/>
        <a:lstStyle/>
        <a:p>
          <a:endParaRPr lang="en-US"/>
        </a:p>
      </dgm:t>
    </dgm:pt>
    <dgm:pt modelId="{189C43CD-60E7-704B-9909-93837C3AD651}" type="parTrans" cxnId="{CBC55FA1-701A-9945-999B-381FE89EE2CB}">
      <dgm:prSet/>
      <dgm:spPr/>
      <dgm:t>
        <a:bodyPr/>
        <a:lstStyle/>
        <a:p>
          <a:endParaRPr lang="en-US"/>
        </a:p>
      </dgm:t>
    </dgm:pt>
    <dgm:pt modelId="{88848586-97C1-4D48-85DD-796DC86CF0FF}" type="sibTrans" cxnId="{CBC55FA1-701A-9945-999B-381FE89EE2CB}">
      <dgm:prSet/>
      <dgm:spPr/>
      <dgm:t>
        <a:bodyPr/>
        <a:lstStyle/>
        <a:p>
          <a:endParaRPr lang="en-US"/>
        </a:p>
      </dgm:t>
    </dgm:pt>
    <dgm:pt modelId="{29C1C1A5-711E-5D45-AFB4-1A95529C03EF}" type="pres">
      <dgm:prSet presAssocID="{94BEC9AA-AE12-3C4D-995C-CC2927C22543}" presName="arrowDiagram" presStyleCnt="0">
        <dgm:presLayoutVars>
          <dgm:chMax val="5"/>
          <dgm:dir/>
          <dgm:resizeHandles val="exact"/>
        </dgm:presLayoutVars>
      </dgm:prSet>
      <dgm:spPr/>
    </dgm:pt>
    <dgm:pt modelId="{81BE4843-3415-DC4C-8EF0-07345DBD15E1}" type="pres">
      <dgm:prSet presAssocID="{94BEC9AA-AE12-3C4D-995C-CC2927C22543}" presName="arrow" presStyleLbl="bgShp" presStyleIdx="0" presStyleCnt="1"/>
      <dgm:spPr>
        <a:gradFill flip="none" rotWithShape="1">
          <a:gsLst>
            <a:gs pos="0">
              <a:schemeClr val="tx2">
                <a:lumMod val="40000"/>
                <a:lumOff val="60000"/>
              </a:schemeClr>
            </a:gs>
            <a:gs pos="52000">
              <a:srgbClr val="3861AA"/>
            </a:gs>
          </a:gsLst>
          <a:lin ang="0" scaled="1"/>
          <a:tileRect/>
        </a:gradFill>
        <a:effectLst>
          <a:outerShdw blurRad="59055" dist="86487" dir="5400000" rotWithShape="0">
            <a:srgbClr val="000000">
              <a:alpha val="35000"/>
            </a:srgbClr>
          </a:outerShdw>
        </a:effectLst>
      </dgm:spPr>
    </dgm:pt>
    <dgm:pt modelId="{0CAE5AB5-35D2-0E43-9E5C-3B3668EE916E}" type="pres">
      <dgm:prSet presAssocID="{94BEC9AA-AE12-3C4D-995C-CC2927C22543}" presName="arrowDiagram4" presStyleCnt="0"/>
      <dgm:spPr/>
    </dgm:pt>
    <dgm:pt modelId="{59C059E8-93CF-E344-A0C8-792BE24E6759}" type="pres">
      <dgm:prSet presAssocID="{D1D7E18E-5154-8A47-9CDC-49B3B8350805}" presName="bullet4a" presStyleLbl="node1" presStyleIdx="0" presStyleCnt="4"/>
      <dgm:spPr>
        <a:solidFill>
          <a:srgbClr val="FFC000"/>
        </a:solidFill>
      </dgm:spPr>
    </dgm:pt>
    <dgm:pt modelId="{44C9D38D-DAE1-8041-8BF5-D331FA197EDD}" type="pres">
      <dgm:prSet presAssocID="{D1D7E18E-5154-8A47-9CDC-49B3B8350805}" presName="textBox4a" presStyleLbl="revTx" presStyleIdx="0" presStyleCnt="4">
        <dgm:presLayoutVars>
          <dgm:bulletEnabled val="1"/>
        </dgm:presLayoutVars>
      </dgm:prSet>
      <dgm:spPr/>
    </dgm:pt>
    <dgm:pt modelId="{3E880028-F3E9-B841-ABE1-27F9AC4DA31F}" type="pres">
      <dgm:prSet presAssocID="{01B0AFB1-9249-254D-87D1-592AAB7EE392}" presName="bullet4b" presStyleLbl="node1" presStyleIdx="1" presStyleCnt="4"/>
      <dgm:spPr>
        <a:solidFill>
          <a:srgbClr val="FFC000"/>
        </a:solidFill>
      </dgm:spPr>
    </dgm:pt>
    <dgm:pt modelId="{6BE772DA-933D-0340-9ED0-54AE1F7D20D1}" type="pres">
      <dgm:prSet presAssocID="{01B0AFB1-9249-254D-87D1-592AAB7EE392}" presName="textBox4b" presStyleLbl="revTx" presStyleIdx="1" presStyleCnt="4">
        <dgm:presLayoutVars>
          <dgm:bulletEnabled val="1"/>
        </dgm:presLayoutVars>
      </dgm:prSet>
      <dgm:spPr/>
    </dgm:pt>
    <dgm:pt modelId="{89B20CAB-EB9D-B04B-B23D-C32C8CF3D76C}" type="pres">
      <dgm:prSet presAssocID="{0BA8958B-9E9B-3044-A2CC-C8B0452B95F7}" presName="bullet4c" presStyleLbl="node1" presStyleIdx="2" presStyleCnt="4"/>
      <dgm:spPr>
        <a:solidFill>
          <a:srgbClr val="FFC000"/>
        </a:solidFill>
      </dgm:spPr>
    </dgm:pt>
    <dgm:pt modelId="{336C5B76-D3CD-FB47-8420-FD104393DC19}" type="pres">
      <dgm:prSet presAssocID="{0BA8958B-9E9B-3044-A2CC-C8B0452B95F7}" presName="textBox4c" presStyleLbl="revTx" presStyleIdx="2" presStyleCnt="4">
        <dgm:presLayoutVars>
          <dgm:bulletEnabled val="1"/>
        </dgm:presLayoutVars>
      </dgm:prSet>
      <dgm:spPr/>
    </dgm:pt>
    <dgm:pt modelId="{FADB6920-8B6E-434A-89E1-629DB1AA6FA3}" type="pres">
      <dgm:prSet presAssocID="{63A19305-5B38-F845-8FCD-668F42216408}" presName="bullet4d" presStyleLbl="node1" presStyleIdx="3" presStyleCnt="4"/>
      <dgm:spPr>
        <a:solidFill>
          <a:srgbClr val="FFC000"/>
        </a:solidFill>
      </dgm:spPr>
    </dgm:pt>
    <dgm:pt modelId="{C152F683-3187-5743-AC91-55077C9976F3}" type="pres">
      <dgm:prSet presAssocID="{63A19305-5B38-F845-8FCD-668F42216408}" presName="textBox4d" presStyleLbl="revTx" presStyleIdx="3" presStyleCnt="4">
        <dgm:presLayoutVars>
          <dgm:bulletEnabled val="1"/>
        </dgm:presLayoutVars>
      </dgm:prSet>
      <dgm:spPr/>
    </dgm:pt>
  </dgm:ptLst>
  <dgm:cxnLst>
    <dgm:cxn modelId="{FC051D2D-3A02-6045-AE43-E9BEFAC02517}" srcId="{94BEC9AA-AE12-3C4D-995C-CC2927C22543}" destId="{0BA8958B-9E9B-3044-A2CC-C8B0452B95F7}" srcOrd="2" destOrd="0" parTransId="{6674A619-859F-F54E-B627-4745FB555FB6}" sibTransId="{A4400649-9785-F24D-AA4C-514F15E4CD1E}"/>
    <dgm:cxn modelId="{713AF258-E828-F44A-9EF9-F901B478885E}" type="presOf" srcId="{01B0AFB1-9249-254D-87D1-592AAB7EE392}" destId="{6BE772DA-933D-0340-9ED0-54AE1F7D20D1}" srcOrd="0" destOrd="0" presId="urn:microsoft.com/office/officeart/2005/8/layout/arrow2"/>
    <dgm:cxn modelId="{7F42A161-80DE-A347-848A-0844BF592771}" type="presOf" srcId="{0BA8958B-9E9B-3044-A2CC-C8B0452B95F7}" destId="{336C5B76-D3CD-FB47-8420-FD104393DC19}" srcOrd="0" destOrd="0" presId="urn:microsoft.com/office/officeart/2005/8/layout/arrow2"/>
    <dgm:cxn modelId="{46A66D78-41F4-E045-B5FF-2BF535E199CD}" type="presOf" srcId="{D1D7E18E-5154-8A47-9CDC-49B3B8350805}" destId="{44C9D38D-DAE1-8041-8BF5-D331FA197EDD}" srcOrd="0" destOrd="0" presId="urn:microsoft.com/office/officeart/2005/8/layout/arrow2"/>
    <dgm:cxn modelId="{91DE3D82-3800-024A-950A-16A8B16EE046}" type="presOf" srcId="{94BEC9AA-AE12-3C4D-995C-CC2927C22543}" destId="{29C1C1A5-711E-5D45-AFB4-1A95529C03EF}" srcOrd="0" destOrd="0" presId="urn:microsoft.com/office/officeart/2005/8/layout/arrow2"/>
    <dgm:cxn modelId="{CBC55FA1-701A-9945-999B-381FE89EE2CB}" srcId="{94BEC9AA-AE12-3C4D-995C-CC2927C22543}" destId="{63A19305-5B38-F845-8FCD-668F42216408}" srcOrd="3" destOrd="0" parTransId="{189C43CD-60E7-704B-9909-93837C3AD651}" sibTransId="{88848586-97C1-4D48-85DD-796DC86CF0FF}"/>
    <dgm:cxn modelId="{9AF4C6BF-33FF-5F4C-BB1F-45294739833F}" srcId="{94BEC9AA-AE12-3C4D-995C-CC2927C22543}" destId="{D1D7E18E-5154-8A47-9CDC-49B3B8350805}" srcOrd="0" destOrd="0" parTransId="{99196DD2-C2B8-844A-896E-AD23FB776EF5}" sibTransId="{085D1C82-6174-CB43-98EC-7EE38CF064E3}"/>
    <dgm:cxn modelId="{121E10C6-C953-6C42-A84F-91D6A126E848}" srcId="{94BEC9AA-AE12-3C4D-995C-CC2927C22543}" destId="{01B0AFB1-9249-254D-87D1-592AAB7EE392}" srcOrd="1" destOrd="0" parTransId="{A57A7C35-5261-A34D-83B2-FB3490374D9E}" sibTransId="{EFAE6B67-185D-EF44-B886-995A2F3042FA}"/>
    <dgm:cxn modelId="{FF967FE0-9E8D-4743-8899-F35B12D8E8B6}" type="presOf" srcId="{63A19305-5B38-F845-8FCD-668F42216408}" destId="{C152F683-3187-5743-AC91-55077C9976F3}" srcOrd="0" destOrd="0" presId="urn:microsoft.com/office/officeart/2005/8/layout/arrow2"/>
    <dgm:cxn modelId="{D4A7ACC8-E6FC-4643-AB92-6CD0B6639E65}" type="presParOf" srcId="{29C1C1A5-711E-5D45-AFB4-1A95529C03EF}" destId="{81BE4843-3415-DC4C-8EF0-07345DBD15E1}" srcOrd="0" destOrd="0" presId="urn:microsoft.com/office/officeart/2005/8/layout/arrow2"/>
    <dgm:cxn modelId="{2B0EF0AF-76E4-D649-B01D-7265DC14B876}" type="presParOf" srcId="{29C1C1A5-711E-5D45-AFB4-1A95529C03EF}" destId="{0CAE5AB5-35D2-0E43-9E5C-3B3668EE916E}" srcOrd="1" destOrd="0" presId="urn:microsoft.com/office/officeart/2005/8/layout/arrow2"/>
    <dgm:cxn modelId="{5F88B236-7EC9-A541-A3E3-2FD464FD0B0D}" type="presParOf" srcId="{0CAE5AB5-35D2-0E43-9E5C-3B3668EE916E}" destId="{59C059E8-93CF-E344-A0C8-792BE24E6759}" srcOrd="0" destOrd="0" presId="urn:microsoft.com/office/officeart/2005/8/layout/arrow2"/>
    <dgm:cxn modelId="{D311D964-B0D3-1B40-8604-C2E941EE2285}" type="presParOf" srcId="{0CAE5AB5-35D2-0E43-9E5C-3B3668EE916E}" destId="{44C9D38D-DAE1-8041-8BF5-D331FA197EDD}" srcOrd="1" destOrd="0" presId="urn:microsoft.com/office/officeart/2005/8/layout/arrow2"/>
    <dgm:cxn modelId="{B22779E2-C8FD-8B44-8F8C-F4579CD7E32E}" type="presParOf" srcId="{0CAE5AB5-35D2-0E43-9E5C-3B3668EE916E}" destId="{3E880028-F3E9-B841-ABE1-27F9AC4DA31F}" srcOrd="2" destOrd="0" presId="urn:microsoft.com/office/officeart/2005/8/layout/arrow2"/>
    <dgm:cxn modelId="{02EB469D-F062-144E-9F9A-CE3FD8299189}" type="presParOf" srcId="{0CAE5AB5-35D2-0E43-9E5C-3B3668EE916E}" destId="{6BE772DA-933D-0340-9ED0-54AE1F7D20D1}" srcOrd="3" destOrd="0" presId="urn:microsoft.com/office/officeart/2005/8/layout/arrow2"/>
    <dgm:cxn modelId="{0ABF678B-0F5E-7A48-9F37-9054981FD4AA}" type="presParOf" srcId="{0CAE5AB5-35D2-0E43-9E5C-3B3668EE916E}" destId="{89B20CAB-EB9D-B04B-B23D-C32C8CF3D76C}" srcOrd="4" destOrd="0" presId="urn:microsoft.com/office/officeart/2005/8/layout/arrow2"/>
    <dgm:cxn modelId="{02BDCC4B-FBA7-B348-AF68-0EC381450DDE}" type="presParOf" srcId="{0CAE5AB5-35D2-0E43-9E5C-3B3668EE916E}" destId="{336C5B76-D3CD-FB47-8420-FD104393DC19}" srcOrd="5" destOrd="0" presId="urn:microsoft.com/office/officeart/2005/8/layout/arrow2"/>
    <dgm:cxn modelId="{5F0911F0-958C-714E-BEB8-8729C5A92DC5}" type="presParOf" srcId="{0CAE5AB5-35D2-0E43-9E5C-3B3668EE916E}" destId="{FADB6920-8B6E-434A-89E1-629DB1AA6FA3}" srcOrd="6" destOrd="0" presId="urn:microsoft.com/office/officeart/2005/8/layout/arrow2"/>
    <dgm:cxn modelId="{57924B8C-A1D7-9C48-9808-B93FEDB677B2}" type="presParOf" srcId="{0CAE5AB5-35D2-0E43-9E5C-3B3668EE916E}" destId="{C152F683-3187-5743-AC91-55077C9976F3}" srcOrd="7" destOrd="0" presId="urn:microsoft.com/office/officeart/2005/8/layout/arrow2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E3B604-885E-429F-99D8-75C388CEC9F8}">
      <dsp:nvSpPr>
        <dsp:cNvPr id="0" name=""/>
        <dsp:cNvSpPr/>
      </dsp:nvSpPr>
      <dsp:spPr>
        <a:xfrm>
          <a:off x="-6134185" y="-938506"/>
          <a:ext cx="7302047" cy="7302047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FF939A-D8D9-4FF1-80A3-CF29D77DD4B0}">
      <dsp:nvSpPr>
        <dsp:cNvPr id="0" name=""/>
        <dsp:cNvSpPr/>
      </dsp:nvSpPr>
      <dsp:spPr>
        <a:xfrm>
          <a:off x="510306" y="338956"/>
          <a:ext cx="8387079" cy="678346"/>
        </a:xfrm>
        <a:prstGeom prst="rect">
          <a:avLst/>
        </a:prstGeom>
        <a:solidFill>
          <a:schemeClr val="tx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8437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 </a:t>
          </a:r>
          <a:r>
            <a:rPr lang="en-GB" sz="1800" kern="1200" dirty="0"/>
            <a:t>SEEIIST Design Phase for the first 18 months (Phase 1) has already started</a:t>
          </a:r>
        </a:p>
      </dsp:txBody>
      <dsp:txXfrm>
        <a:off x="510306" y="338956"/>
        <a:ext cx="8387079" cy="678346"/>
      </dsp:txXfrm>
    </dsp:sp>
    <dsp:sp modelId="{CC3F2E73-62BE-4AD2-8A65-3032048BEC48}">
      <dsp:nvSpPr>
        <dsp:cNvPr id="0" name=""/>
        <dsp:cNvSpPr/>
      </dsp:nvSpPr>
      <dsp:spPr>
        <a:xfrm>
          <a:off x="86339" y="254162"/>
          <a:ext cx="847932" cy="847932"/>
        </a:xfrm>
        <a:prstGeom prst="ellipse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7FCBB8-596A-42E7-88B3-DE63EE15BBA7}">
      <dsp:nvSpPr>
        <dsp:cNvPr id="0" name=""/>
        <dsp:cNvSpPr/>
      </dsp:nvSpPr>
      <dsp:spPr>
        <a:xfrm>
          <a:off x="996389" y="1356150"/>
          <a:ext cx="7900996" cy="678346"/>
        </a:xfrm>
        <a:prstGeom prst="rect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84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rgbClr val="FFD651"/>
              </a:solidFill>
            </a:rPr>
            <a:t>HITRI</a:t>
          </a:r>
          <a:r>
            <a:rPr lang="en-GB" sz="1800" kern="1200" dirty="0"/>
            <a:t> – </a:t>
          </a:r>
          <a:r>
            <a:rPr lang="en-GB" sz="1800" kern="1200" dirty="0">
              <a:solidFill>
                <a:srgbClr val="FFC000"/>
              </a:solidFill>
            </a:rPr>
            <a:t>H</a:t>
          </a:r>
          <a:r>
            <a:rPr lang="en-GB" sz="1800" kern="1200" dirty="0"/>
            <a:t>adron </a:t>
          </a:r>
          <a:r>
            <a:rPr lang="en-GB" sz="1800" kern="1200" dirty="0">
              <a:solidFill>
                <a:srgbClr val="FFC000"/>
              </a:solidFill>
            </a:rPr>
            <a:t>I</a:t>
          </a:r>
          <a:r>
            <a:rPr lang="en-GB" sz="1800" kern="1200" dirty="0"/>
            <a:t>on </a:t>
          </a:r>
          <a:r>
            <a:rPr lang="en-GB" sz="1800" kern="1200" dirty="0">
              <a:solidFill>
                <a:srgbClr val="FFC000"/>
              </a:solidFill>
            </a:rPr>
            <a:t>T</a:t>
          </a:r>
          <a:r>
            <a:rPr lang="en-GB" sz="1800" kern="1200" dirty="0"/>
            <a:t>herapy </a:t>
          </a:r>
          <a:r>
            <a:rPr lang="en-GB" sz="1800" kern="1200" dirty="0">
              <a:solidFill>
                <a:srgbClr val="FFC000"/>
              </a:solidFill>
            </a:rPr>
            <a:t>R</a:t>
          </a:r>
          <a:r>
            <a:rPr lang="en-GB" sz="1800" kern="1200" dirty="0"/>
            <a:t>esearch </a:t>
          </a:r>
          <a:r>
            <a:rPr lang="en-GB" sz="1800" kern="1200" dirty="0">
              <a:solidFill>
                <a:srgbClr val="FFC000"/>
              </a:solidFill>
            </a:rPr>
            <a:t>I</a:t>
          </a:r>
          <a:r>
            <a:rPr lang="en-GB" sz="1800" kern="1200" dirty="0"/>
            <a:t>nfrastructure – Design Study Proposal via EU H2020 </a:t>
          </a:r>
          <a:r>
            <a:rPr lang="en-GB" sz="1800" kern="1200" dirty="0">
              <a:solidFill>
                <a:srgbClr val="FFD651"/>
              </a:solidFill>
            </a:rPr>
            <a:t>INFRADEV-01-2019-2020</a:t>
          </a:r>
          <a:r>
            <a:rPr lang="en-GB" sz="1800" kern="1200" dirty="0"/>
            <a:t> call - </a:t>
          </a:r>
          <a:r>
            <a:rPr lang="en-GB" sz="1800" kern="1200" dirty="0">
              <a:solidFill>
                <a:srgbClr val="FFD651"/>
              </a:solidFill>
            </a:rPr>
            <a:t>under preparation </a:t>
          </a:r>
        </a:p>
      </dsp:txBody>
      <dsp:txXfrm>
        <a:off x="996389" y="1356150"/>
        <a:ext cx="7900996" cy="678346"/>
      </dsp:txXfrm>
    </dsp:sp>
    <dsp:sp modelId="{933B680C-65AD-4EE8-B3A1-DFC244EB1735}">
      <dsp:nvSpPr>
        <dsp:cNvPr id="0" name=""/>
        <dsp:cNvSpPr/>
      </dsp:nvSpPr>
      <dsp:spPr>
        <a:xfrm>
          <a:off x="572422" y="1271356"/>
          <a:ext cx="847932" cy="847932"/>
        </a:xfrm>
        <a:prstGeom prst="ellipse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408831-86F5-D040-9CCE-95707BDEAC4D}">
      <dsp:nvSpPr>
        <dsp:cNvPr id="0" name=""/>
        <dsp:cNvSpPr/>
      </dsp:nvSpPr>
      <dsp:spPr>
        <a:xfrm>
          <a:off x="1145577" y="2373344"/>
          <a:ext cx="7751807" cy="678346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84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As of August 2019 </a:t>
          </a:r>
          <a:r>
            <a:rPr lang="en-GB" sz="1800" kern="1200" dirty="0">
              <a:solidFill>
                <a:srgbClr val="FFD651"/>
              </a:solidFill>
            </a:rPr>
            <a:t>SEEIIST</a:t>
          </a:r>
          <a:r>
            <a:rPr lang="en-GB" sz="1800" kern="1200" dirty="0"/>
            <a:t> is a legal entity – </a:t>
          </a:r>
          <a:r>
            <a:rPr lang="en-GB" sz="1800" kern="1200" dirty="0">
              <a:solidFill>
                <a:srgbClr val="FFD651"/>
              </a:solidFill>
            </a:rPr>
            <a:t>Association via Swiss law </a:t>
          </a:r>
        </a:p>
      </dsp:txBody>
      <dsp:txXfrm>
        <a:off x="1145577" y="2373344"/>
        <a:ext cx="7751807" cy="678346"/>
      </dsp:txXfrm>
    </dsp:sp>
    <dsp:sp modelId="{D1AF6491-375E-49F6-AF24-708759591692}">
      <dsp:nvSpPr>
        <dsp:cNvPr id="0" name=""/>
        <dsp:cNvSpPr/>
      </dsp:nvSpPr>
      <dsp:spPr>
        <a:xfrm>
          <a:off x="721611" y="2288551"/>
          <a:ext cx="847932" cy="847932"/>
        </a:xfrm>
        <a:prstGeom prst="ellipse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B1E3DB-A147-8D49-A1EB-28523BA8DE86}">
      <dsp:nvSpPr>
        <dsp:cNvPr id="0" name=""/>
        <dsp:cNvSpPr/>
      </dsp:nvSpPr>
      <dsp:spPr>
        <a:xfrm>
          <a:off x="996389" y="3390538"/>
          <a:ext cx="7900996" cy="678346"/>
        </a:xfrm>
        <a:prstGeom prst="rect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84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Planning preparation for the </a:t>
          </a:r>
          <a:r>
            <a:rPr lang="en-GB" sz="1800" kern="1200" dirty="0">
              <a:solidFill>
                <a:srgbClr val="FFD651"/>
              </a:solidFill>
            </a:rPr>
            <a:t>ESFRI Roadmap</a:t>
          </a:r>
        </a:p>
      </dsp:txBody>
      <dsp:txXfrm>
        <a:off x="996389" y="3390538"/>
        <a:ext cx="7900996" cy="678346"/>
      </dsp:txXfrm>
    </dsp:sp>
    <dsp:sp modelId="{8E2746F1-5626-4941-9541-2CAF71666040}">
      <dsp:nvSpPr>
        <dsp:cNvPr id="0" name=""/>
        <dsp:cNvSpPr/>
      </dsp:nvSpPr>
      <dsp:spPr>
        <a:xfrm>
          <a:off x="572422" y="3305745"/>
          <a:ext cx="847932" cy="847932"/>
        </a:xfrm>
        <a:prstGeom prst="ellipse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342455-9811-714A-A323-78099CDCA601}">
      <dsp:nvSpPr>
        <dsp:cNvPr id="0" name=""/>
        <dsp:cNvSpPr/>
      </dsp:nvSpPr>
      <dsp:spPr>
        <a:xfrm>
          <a:off x="510306" y="4280020"/>
          <a:ext cx="8387079" cy="933770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8437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rgbClr val="FFD651"/>
              </a:solidFill>
            </a:rPr>
            <a:t>Building Innovative Capacity in South East Europe </a:t>
          </a:r>
          <a:r>
            <a:rPr lang="en-US" sz="1700" kern="1200" dirty="0"/>
            <a:t>in a cutting edge field such as Hadron Therapy: - IAEA TC RER Project 0.5 MEUR prepared; - COST application just submitted; </a:t>
          </a:r>
          <a:br>
            <a:rPr lang="en-US" sz="1700" kern="1200" dirty="0"/>
          </a:br>
          <a:r>
            <a:rPr lang="en-US" sz="1700" kern="1200" dirty="0"/>
            <a:t>- Started preparation for MC-ITN Call – Leveraging on ENLIGHT and the SEEIIST Project</a:t>
          </a:r>
          <a:endParaRPr lang="en-GB" sz="1700" kern="1200" dirty="0"/>
        </a:p>
      </dsp:txBody>
      <dsp:txXfrm>
        <a:off x="510306" y="4280020"/>
        <a:ext cx="8387079" cy="933770"/>
      </dsp:txXfrm>
    </dsp:sp>
    <dsp:sp modelId="{2B2107CB-9734-4B8D-B246-00C1ED3703B4}">
      <dsp:nvSpPr>
        <dsp:cNvPr id="0" name=""/>
        <dsp:cNvSpPr/>
      </dsp:nvSpPr>
      <dsp:spPr>
        <a:xfrm>
          <a:off x="86339" y="4322939"/>
          <a:ext cx="847932" cy="847932"/>
        </a:xfrm>
        <a:prstGeom prst="ellipse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BE4843-3415-DC4C-8EF0-07345DBD15E1}">
      <dsp:nvSpPr>
        <dsp:cNvPr id="0" name=""/>
        <dsp:cNvSpPr/>
      </dsp:nvSpPr>
      <dsp:spPr>
        <a:xfrm>
          <a:off x="240497" y="0"/>
          <a:ext cx="8638579" cy="5399112"/>
        </a:xfrm>
        <a:prstGeom prst="swooshArrow">
          <a:avLst>
            <a:gd name="adj1" fmla="val 25000"/>
            <a:gd name="adj2" fmla="val 25000"/>
          </a:avLst>
        </a:prstGeom>
        <a:gradFill flip="none" rotWithShape="1">
          <a:gsLst>
            <a:gs pos="0">
              <a:schemeClr val="tx2">
                <a:lumMod val="40000"/>
                <a:lumOff val="60000"/>
              </a:schemeClr>
            </a:gs>
            <a:gs pos="52000">
              <a:srgbClr val="3861AA"/>
            </a:gs>
          </a:gsLst>
          <a:lin ang="0" scaled="1"/>
          <a:tileRect/>
        </a:gradFill>
        <a:ln>
          <a:noFill/>
        </a:ln>
        <a:effectLst>
          <a:outerShdw blurRad="59055" dist="86487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9C059E8-93CF-E344-A0C8-792BE24E6759}">
      <dsp:nvSpPr>
        <dsp:cNvPr id="0" name=""/>
        <dsp:cNvSpPr/>
      </dsp:nvSpPr>
      <dsp:spPr>
        <a:xfrm>
          <a:off x="1091397" y="4014779"/>
          <a:ext cx="198687" cy="198687"/>
        </a:xfrm>
        <a:prstGeom prst="ellipse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C9D38D-DAE1-8041-8BF5-D331FA197EDD}">
      <dsp:nvSpPr>
        <dsp:cNvPr id="0" name=""/>
        <dsp:cNvSpPr/>
      </dsp:nvSpPr>
      <dsp:spPr>
        <a:xfrm>
          <a:off x="1190741" y="4114123"/>
          <a:ext cx="1477197" cy="1284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28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solidFill>
              <a:schemeClr val="accent1"/>
            </a:solidFill>
            <a:effectLst>
              <a:outerShdw blurRad="50800" dist="38100" dir="2700000" algn="tl" rotWithShape="0">
                <a:srgbClr val="000000"/>
              </a:outerShdw>
            </a:effectLst>
          </a:endParaRPr>
        </a:p>
      </dsp:txBody>
      <dsp:txXfrm>
        <a:off x="1190741" y="4114123"/>
        <a:ext cx="1477197" cy="1284988"/>
      </dsp:txXfrm>
    </dsp:sp>
    <dsp:sp modelId="{3E880028-F3E9-B841-ABE1-27F9AC4DA31F}">
      <dsp:nvSpPr>
        <dsp:cNvPr id="0" name=""/>
        <dsp:cNvSpPr/>
      </dsp:nvSpPr>
      <dsp:spPr>
        <a:xfrm>
          <a:off x="2495166" y="2758946"/>
          <a:ext cx="345543" cy="345543"/>
        </a:xfrm>
        <a:prstGeom prst="ellipse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BE772DA-933D-0340-9ED0-54AE1F7D20D1}">
      <dsp:nvSpPr>
        <dsp:cNvPr id="0" name=""/>
        <dsp:cNvSpPr/>
      </dsp:nvSpPr>
      <dsp:spPr>
        <a:xfrm>
          <a:off x="2667938" y="2931717"/>
          <a:ext cx="1814101" cy="2467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3096" tIns="0" rIns="0" bIns="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/>
        </a:p>
      </dsp:txBody>
      <dsp:txXfrm>
        <a:off x="2667938" y="2931717"/>
        <a:ext cx="1814101" cy="2467394"/>
      </dsp:txXfrm>
    </dsp:sp>
    <dsp:sp modelId="{89B20CAB-EB9D-B04B-B23D-C32C8CF3D76C}">
      <dsp:nvSpPr>
        <dsp:cNvPr id="0" name=""/>
        <dsp:cNvSpPr/>
      </dsp:nvSpPr>
      <dsp:spPr>
        <a:xfrm>
          <a:off x="4287671" y="1833538"/>
          <a:ext cx="457844" cy="457844"/>
        </a:xfrm>
        <a:prstGeom prst="ellipse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6C5B76-D3CD-FB47-8420-FD104393DC19}">
      <dsp:nvSpPr>
        <dsp:cNvPr id="0" name=""/>
        <dsp:cNvSpPr/>
      </dsp:nvSpPr>
      <dsp:spPr>
        <a:xfrm>
          <a:off x="4516594" y="2062460"/>
          <a:ext cx="1814101" cy="33366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2602" tIns="0" rIns="0" bIns="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/>
        </a:p>
      </dsp:txBody>
      <dsp:txXfrm>
        <a:off x="4516594" y="2062460"/>
        <a:ext cx="1814101" cy="3336651"/>
      </dsp:txXfrm>
    </dsp:sp>
    <dsp:sp modelId="{FADB6920-8B6E-434A-89E1-629DB1AA6FA3}">
      <dsp:nvSpPr>
        <dsp:cNvPr id="0" name=""/>
        <dsp:cNvSpPr/>
      </dsp:nvSpPr>
      <dsp:spPr>
        <a:xfrm>
          <a:off x="6239990" y="1221279"/>
          <a:ext cx="613339" cy="613339"/>
        </a:xfrm>
        <a:prstGeom prst="ellipse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152F683-3187-5743-AC91-55077C9976F3}">
      <dsp:nvSpPr>
        <dsp:cNvPr id="0" name=""/>
        <dsp:cNvSpPr/>
      </dsp:nvSpPr>
      <dsp:spPr>
        <a:xfrm>
          <a:off x="6546660" y="1527948"/>
          <a:ext cx="1814101" cy="38711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4996" tIns="0" rIns="0" bIns="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/>
        </a:p>
      </dsp:txBody>
      <dsp:txXfrm>
        <a:off x="6546660" y="1527948"/>
        <a:ext cx="1814101" cy="38711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2335FC-44D2-0048-9EE5-835D80AE4F33}" type="datetimeFigureOut">
              <a:rPr lang="en-US" smtClean="0"/>
              <a:t>10/3/19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C99D02-8518-AC44-A825-791FF6AF7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2189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5E49A-2876-404F-A250-DFDA820C00AB}" type="datetimeFigureOut">
              <a:rPr lang="en-US" smtClean="0"/>
              <a:t>10/3/19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994330-6F7B-3040-B9BC-B28C97C9D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400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785E5-0F1D-4F68-9E58-1244B824460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445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Animated</a:t>
            </a:r>
            <a:r>
              <a:rPr lang="de-DE" dirty="0"/>
              <a:t> </a:t>
            </a:r>
            <a:r>
              <a:rPr lang="de-DE" dirty="0" err="1"/>
              <a:t>gif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268DA9-BBFE-4029-BAF4-88569A24886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2459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268DA9-BBFE-4029-BAF4-88569A24886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73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6C5F7B-D0BA-4D5B-81CE-91A85AA95318}" type="slidenum">
              <a:rPr kumimoji="0" lang="mk-M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mk-M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654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4206D7-E259-824F-8228-47AC672375DD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516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Sanja Damjanovic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EFC4F-91BE-4ECE-8AAD-8F9AE14B2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72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Sanja Damjanovic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EFC4F-91BE-4ECE-8AAD-8F9AE14B2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306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Sanja Damjanovic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EFC4F-91BE-4ECE-8AAD-8F9AE14B2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13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1800" y="2515818"/>
            <a:ext cx="8265984" cy="1826363"/>
          </a:xfrm>
        </p:spPr>
        <p:txBody>
          <a:bodyPr tIns="0" bIns="0" anchor="t"/>
          <a:lstStyle>
            <a:lvl1pPr algn="l">
              <a:buNone/>
              <a:defRPr kumimoji="0" lang="en-US" sz="4600" b="1" kern="1200" cap="none" spc="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31800" y="1329869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31287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800148"/>
            <a:ext cx="8246070" cy="4479341"/>
          </a:xfrm>
        </p:spPr>
        <p:txBody>
          <a:bodyPr/>
          <a:lstStyle>
            <a:lvl1pPr algn="l">
              <a:defRPr sz="2800">
                <a:solidFill>
                  <a:srgbClr val="002060"/>
                </a:solidFill>
              </a:defRPr>
            </a:lvl1pPr>
            <a:lvl2pPr algn="l">
              <a:defRPr>
                <a:solidFill>
                  <a:srgbClr val="002060"/>
                </a:solidFill>
              </a:defRPr>
            </a:lvl2pPr>
            <a:lvl3pPr algn="l">
              <a:defRPr>
                <a:solidFill>
                  <a:srgbClr val="002060"/>
                </a:solidFill>
              </a:defRPr>
            </a:lvl3pPr>
            <a:lvl4pPr algn="l">
              <a:defRPr>
                <a:solidFill>
                  <a:srgbClr val="002060"/>
                </a:solidFill>
              </a:defRPr>
            </a:lvl4pPr>
            <a:lvl5pPr algn="l"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k-MK" dirty="0"/>
              <a:t>Гимназија Гоце Делчев, Куманово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6954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94922" y="6356350"/>
            <a:ext cx="121824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4F1-D793-6A4F-968D-B986D057B85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Image 2" descr="bande-02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0827"/>
            <a:ext cx="9144000" cy="70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305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Sanja Damjanovic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EFC4F-91BE-4ECE-8AAD-8F9AE14B2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298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Sanja Damjanovic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EFC4F-91BE-4ECE-8AAD-8F9AE14B2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957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Sanja Damjanovic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EFC4F-91BE-4ECE-8AAD-8F9AE14B2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173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Sanja Damjanovic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EFC4F-91BE-4ECE-8AAD-8F9AE14B2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015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Sanja Damjanovic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EFC4F-91BE-4ECE-8AAD-8F9AE14B2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263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Sanja Damjanovic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EFC4F-91BE-4ECE-8AAD-8F9AE14B2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466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Sanja Damjanovic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EFC4F-91BE-4ECE-8AAD-8F9AE14B2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556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Sanja Damjanovic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EFC4F-91BE-4ECE-8AAD-8F9AE14B2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847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6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Dr. Sanja Damjanovic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EFC4F-91BE-4ECE-8AAD-8F9AE14B2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782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32.jp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42.jp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46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g"/><Relationship Id="rId5" Type="http://schemas.openxmlformats.org/officeDocument/2006/relationships/image" Target="../media/image2.tiff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tif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7.png"/><Relationship Id="rId18" Type="http://schemas.openxmlformats.org/officeDocument/2006/relationships/image" Target="../media/image62.tiff"/><Relationship Id="rId3" Type="http://schemas.openxmlformats.org/officeDocument/2006/relationships/image" Target="../media/image5.jpg"/><Relationship Id="rId21" Type="http://schemas.openxmlformats.org/officeDocument/2006/relationships/image" Target="../media/image65.tiff"/><Relationship Id="rId7" Type="http://schemas.openxmlformats.org/officeDocument/2006/relationships/image" Target="../media/image49.png"/><Relationship Id="rId12" Type="http://schemas.openxmlformats.org/officeDocument/2006/relationships/image" Target="../media/image56.tiff"/><Relationship Id="rId17" Type="http://schemas.openxmlformats.org/officeDocument/2006/relationships/image" Target="../media/image61.png"/><Relationship Id="rId2" Type="http://schemas.openxmlformats.org/officeDocument/2006/relationships/image" Target="../media/image2.tiff"/><Relationship Id="rId16" Type="http://schemas.openxmlformats.org/officeDocument/2006/relationships/image" Target="../media/image60.tiff"/><Relationship Id="rId20" Type="http://schemas.openxmlformats.org/officeDocument/2006/relationships/image" Target="../media/image6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tiff"/><Relationship Id="rId11" Type="http://schemas.openxmlformats.org/officeDocument/2006/relationships/image" Target="../media/image55.tiff"/><Relationship Id="rId5" Type="http://schemas.openxmlformats.org/officeDocument/2006/relationships/image" Target="../media/image51.tiff"/><Relationship Id="rId15" Type="http://schemas.openxmlformats.org/officeDocument/2006/relationships/image" Target="../media/image59.tiff"/><Relationship Id="rId10" Type="http://schemas.openxmlformats.org/officeDocument/2006/relationships/image" Target="../media/image54.tiff"/><Relationship Id="rId19" Type="http://schemas.openxmlformats.org/officeDocument/2006/relationships/image" Target="../media/image63.png"/><Relationship Id="rId4" Type="http://schemas.openxmlformats.org/officeDocument/2006/relationships/image" Target="../media/image50.tiff"/><Relationship Id="rId9" Type="http://schemas.openxmlformats.org/officeDocument/2006/relationships/image" Target="../media/image53.tiff"/><Relationship Id="rId14" Type="http://schemas.openxmlformats.org/officeDocument/2006/relationships/image" Target="../media/image58.tiff"/><Relationship Id="rId22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tiff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70.png"/><Relationship Id="rId4" Type="http://schemas.openxmlformats.org/officeDocument/2006/relationships/diagramData" Target="../diagrams/data2.xml"/><Relationship Id="rId9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807172" TargetMode="External"/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tiff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CCE6BEF-0389-194E-8DA7-830707ABD1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08" r="76667" b="17354"/>
          <a:stretch/>
        </p:blipFill>
        <p:spPr>
          <a:xfrm>
            <a:off x="26949" y="5861685"/>
            <a:ext cx="9106829" cy="987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1" y="2286000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Facility for </a:t>
            </a:r>
            <a:r>
              <a:rPr lang="en-US" sz="3200" dirty="0" err="1">
                <a:solidFill>
                  <a:schemeClr val="bg1"/>
                </a:solidFill>
              </a:rPr>
              <a:t>Tumour</a:t>
            </a:r>
            <a:r>
              <a:rPr lang="en-US" sz="3200" dirty="0">
                <a:solidFill>
                  <a:schemeClr val="bg1"/>
                </a:solidFill>
              </a:rPr>
              <a:t> Therapy and Biomedical research with protons and heavier 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65AAF2-DA11-B041-A224-A72D30CA01DE}"/>
              </a:ext>
            </a:extLst>
          </p:cNvPr>
          <p:cNvSpPr txBox="1"/>
          <p:nvPr/>
        </p:nvSpPr>
        <p:spPr>
          <a:xfrm>
            <a:off x="152400" y="685800"/>
            <a:ext cx="8610600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C000"/>
                </a:solidFill>
              </a:rPr>
              <a:t>South East European International Institute for Sustainable Technologies (SEEIIST)</a:t>
            </a:r>
          </a:p>
          <a:p>
            <a:pPr algn="ctr"/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https://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seeiist.eu</a:t>
            </a:r>
            <a:endParaRPr lang="en-US" sz="2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07AC429-6251-DE45-ACA6-4A959EC6C1F0}"/>
              </a:ext>
            </a:extLst>
          </p:cNvPr>
          <p:cNvGrpSpPr/>
          <p:nvPr/>
        </p:nvGrpSpPr>
        <p:grpSpPr>
          <a:xfrm>
            <a:off x="1371600" y="4495800"/>
            <a:ext cx="6477000" cy="1315254"/>
            <a:chOff x="1219200" y="3733800"/>
            <a:chExt cx="6477000" cy="131525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542C3B-0DDB-164A-A8C0-9318E65B0176}"/>
                </a:ext>
              </a:extLst>
            </p:cNvPr>
            <p:cNvSpPr txBox="1"/>
            <p:nvPr/>
          </p:nvSpPr>
          <p:spPr>
            <a:xfrm>
              <a:off x="1219200" y="4572000"/>
              <a:ext cx="647700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>
                  <a:solidFill>
                    <a:srgbClr val="FFC000"/>
                  </a:solidFill>
                </a:rPr>
                <a:t>Chairperson of the SEEIIST Steering Committee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E293AAC-F539-4246-8134-9F619795EE93}"/>
                </a:ext>
              </a:extLst>
            </p:cNvPr>
            <p:cNvSpPr txBox="1"/>
            <p:nvPr/>
          </p:nvSpPr>
          <p:spPr>
            <a:xfrm>
              <a:off x="1905000" y="4140369"/>
              <a:ext cx="533400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>
                  <a:solidFill>
                    <a:schemeClr val="bg1"/>
                  </a:solidFill>
                </a:rPr>
                <a:t>Minister of Science of Montenegro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ECEEF61-1AC8-1A4C-951E-0868747561B1}"/>
                </a:ext>
              </a:extLst>
            </p:cNvPr>
            <p:cNvSpPr txBox="1"/>
            <p:nvPr/>
          </p:nvSpPr>
          <p:spPr>
            <a:xfrm>
              <a:off x="2819400" y="3733800"/>
              <a:ext cx="327660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dirty="0">
                  <a:solidFill>
                    <a:schemeClr val="bg1"/>
                  </a:solidFill>
                </a:rPr>
                <a:t> </a:t>
              </a:r>
              <a:r>
                <a:rPr lang="en-US" sz="2500" dirty="0">
                  <a:solidFill>
                    <a:schemeClr val="bg1"/>
                  </a:solidFill>
                </a:rPr>
                <a:t>Dr. Sanja Damjanovic 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F268DB9-2F85-D548-857B-374E04B2E6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"/>
          <a:stretch/>
        </p:blipFill>
        <p:spPr>
          <a:xfrm>
            <a:off x="1219200" y="3505200"/>
            <a:ext cx="6477000" cy="8339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E1073A-BFE1-A641-8A85-91641C7EDE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08" r="76667" b="17354"/>
          <a:stretch/>
        </p:blipFill>
        <p:spPr>
          <a:xfrm>
            <a:off x="0" y="3717"/>
            <a:ext cx="9133778" cy="556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BCD695-1941-2B40-A696-34667D7838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7" y="5932508"/>
            <a:ext cx="1961213" cy="83669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D028D11-1385-1542-A80F-F57E373A575D}"/>
              </a:ext>
            </a:extLst>
          </p:cNvPr>
          <p:cNvSpPr txBox="1"/>
          <p:nvPr/>
        </p:nvSpPr>
        <p:spPr>
          <a:xfrm>
            <a:off x="2209800" y="6208160"/>
            <a:ext cx="63905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Adria Space Conference, October 3-4,  Zagreb, Croatia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0EF0BC0-BAD3-554B-9280-B13D2C49E7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08" r="76667" b="17354"/>
          <a:stretch/>
        </p:blipFill>
        <p:spPr>
          <a:xfrm>
            <a:off x="0" y="3717"/>
            <a:ext cx="9133778" cy="5568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02E0FAC-4ED3-A04D-AFB6-E34145C2BA1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3" b="3139"/>
          <a:stretch/>
        </p:blipFill>
        <p:spPr>
          <a:xfrm>
            <a:off x="8153400" y="0"/>
            <a:ext cx="842382" cy="50549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E8560BC-19F4-994D-857E-4863BB2CE935}"/>
              </a:ext>
            </a:extLst>
          </p:cNvPr>
          <p:cNvSpPr txBox="1"/>
          <p:nvPr/>
        </p:nvSpPr>
        <p:spPr>
          <a:xfrm>
            <a:off x="76200" y="26313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D651"/>
                </a:solidFill>
              </a:rPr>
              <a:t>SEEIIST</a:t>
            </a:r>
          </a:p>
        </p:txBody>
      </p:sp>
    </p:spTree>
    <p:extLst>
      <p:ext uri="{BB962C8B-B14F-4D97-AF65-F5344CB8AC3E}">
        <p14:creationId xmlns:p14="http://schemas.microsoft.com/office/powerpoint/2010/main" val="1759010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AA0513AB-5729-FF4E-9565-EAC9DE809E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08" r="76667" b="17354"/>
          <a:stretch/>
        </p:blipFill>
        <p:spPr>
          <a:xfrm>
            <a:off x="0" y="0"/>
            <a:ext cx="9133778" cy="1990423"/>
          </a:xfrm>
          <a:prstGeom prst="rect">
            <a:avLst/>
          </a:prstGeom>
        </p:spPr>
      </p:pic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1735310" y="1514490"/>
            <a:ext cx="564064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200" dirty="0">
                <a:solidFill>
                  <a:schemeClr val="bg1"/>
                </a:solidFill>
              </a:rPr>
              <a:t>Survival probability 5 years after treatment</a:t>
            </a:r>
          </a:p>
        </p:txBody>
      </p:sp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2367567" y="1061080"/>
            <a:ext cx="437613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200" dirty="0">
                <a:solidFill>
                  <a:schemeClr val="bg1"/>
                </a:solidFill>
              </a:rPr>
              <a:t>Chordomas of the Skull Base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743200" y="5539006"/>
            <a:ext cx="2133600" cy="365125"/>
          </a:xfrm>
        </p:spPr>
        <p:txBody>
          <a:bodyPr/>
          <a:lstStyle/>
          <a:p>
            <a:fld id="{324EFC4F-91BE-4ECE-8AAD-8F9AE14B2EEA}" type="slidenum">
              <a:rPr lang="en-US" smtClean="0"/>
              <a:t>10</a:t>
            </a:fld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CD15C4-117A-1B48-B114-E68423F9D928}"/>
              </a:ext>
            </a:extLst>
          </p:cNvPr>
          <p:cNvSpPr txBox="1"/>
          <p:nvPr/>
        </p:nvSpPr>
        <p:spPr>
          <a:xfrm>
            <a:off x="304800" y="245171"/>
            <a:ext cx="75502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C000"/>
                </a:solidFill>
              </a:rPr>
              <a:t>                 </a:t>
            </a:r>
            <a:r>
              <a:rPr lang="en-US" sz="3000" dirty="0">
                <a:solidFill>
                  <a:srgbClr val="FFC000"/>
                </a:solidFill>
              </a:rPr>
              <a:t>Example of Treatment with Carbon ions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70E36B3-0939-5743-8356-917FF6A4B2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952" y="1990423"/>
            <a:ext cx="6219364" cy="459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01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E04EEAB-8684-A749-B6A1-3404B22784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08" r="76667" b="17354"/>
          <a:stretch/>
        </p:blipFill>
        <p:spPr>
          <a:xfrm>
            <a:off x="10222" y="5074299"/>
            <a:ext cx="9133778" cy="17406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0A3DD8-6F64-4E42-8520-2E2D32296C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08" r="76667" b="17354"/>
          <a:stretch/>
        </p:blipFill>
        <p:spPr>
          <a:xfrm>
            <a:off x="23232" y="16120"/>
            <a:ext cx="9133778" cy="17406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F9D2ED-85C1-3241-8F8E-01DAA51CDB1E}"/>
              </a:ext>
            </a:extLst>
          </p:cNvPr>
          <p:cNvSpPr txBox="1"/>
          <p:nvPr/>
        </p:nvSpPr>
        <p:spPr>
          <a:xfrm>
            <a:off x="152400" y="158115"/>
            <a:ext cx="8763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D651"/>
                </a:solidFill>
              </a:rPr>
              <a:t>Cancer statistics – mortality/incidence ratio</a:t>
            </a:r>
          </a:p>
          <a:p>
            <a:pPr algn="ctr"/>
            <a:r>
              <a:rPr lang="en-US" sz="2400" dirty="0">
                <a:solidFill>
                  <a:srgbClr val="FFD651"/>
                </a:solidFill>
              </a:rPr>
              <a:t>(all cancers, excluding non-melanoma skin cancers)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96E35B-9B5E-7146-B32D-80D818AAC688}"/>
              </a:ext>
            </a:extLst>
          </p:cNvPr>
          <p:cNvSpPr txBox="1"/>
          <p:nvPr/>
        </p:nvSpPr>
        <p:spPr>
          <a:xfrm>
            <a:off x="1905000" y="1387469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Source: Vesna Gershan, Institute of Physics, Skopje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25EA5C4-6639-FE47-9210-2D5D432A3C36}"/>
              </a:ext>
            </a:extLst>
          </p:cNvPr>
          <p:cNvGrpSpPr/>
          <p:nvPr/>
        </p:nvGrpSpPr>
        <p:grpSpPr>
          <a:xfrm>
            <a:off x="152400" y="1742541"/>
            <a:ext cx="8839200" cy="4658259"/>
            <a:chOff x="152400" y="1662140"/>
            <a:chExt cx="8839200" cy="465825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AEDB80D-628A-CE40-980A-0BCD97F8CC77}"/>
                </a:ext>
              </a:extLst>
            </p:cNvPr>
            <p:cNvSpPr txBox="1"/>
            <p:nvPr/>
          </p:nvSpPr>
          <p:spPr>
            <a:xfrm>
              <a:off x="152400" y="1676399"/>
              <a:ext cx="8839200" cy="4644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graphicFrame>
          <p:nvGraphicFramePr>
            <p:cNvPr id="5" name="Chart 4"/>
            <p:cNvGraphicFramePr/>
            <p:nvPr>
              <p:extLst/>
            </p:nvPr>
          </p:nvGraphicFramePr>
          <p:xfrm>
            <a:off x="340112" y="1662140"/>
            <a:ext cx="6822688" cy="293910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6" name="TextBox 5"/>
            <p:cNvSpPr txBox="1"/>
            <p:nvPr/>
          </p:nvSpPr>
          <p:spPr>
            <a:xfrm>
              <a:off x="304800" y="4818693"/>
              <a:ext cx="363110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SEEU</a:t>
              </a:r>
            </a:p>
            <a:p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 The highest   74 % (BIH, ALB, MKD, MNG, GR )</a:t>
              </a:r>
              <a:endParaRPr lang="en-US" sz="1400" baseline="30000" dirty="0">
                <a:solidFill>
                  <a:prstClr val="black"/>
                </a:solidFill>
                <a:latin typeface="Calibri"/>
              </a:endParaRPr>
            </a:p>
            <a:p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 The lowest    50% (SLO)</a:t>
              </a:r>
            </a:p>
            <a:p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 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810000" y="4818693"/>
              <a:ext cx="3635841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solidFill>
                    <a:prstClr val="black"/>
                  </a:solidFill>
                  <a:latin typeface="Calibri"/>
                </a:rPr>
                <a:t>EU</a:t>
              </a:r>
            </a:p>
            <a:p>
              <a:r>
                <a:rPr lang="en-US" sz="1300" dirty="0">
                  <a:solidFill>
                    <a:prstClr val="black"/>
                  </a:solidFill>
                  <a:latin typeface="Calibri"/>
                </a:rPr>
                <a:t>The highest     64%  (Hungary, Lithuania)   </a:t>
              </a:r>
            </a:p>
            <a:p>
              <a:r>
                <a:rPr lang="en-US" sz="1300" dirty="0">
                  <a:solidFill>
                    <a:prstClr val="black"/>
                  </a:solidFill>
                  <a:latin typeface="Calibri"/>
                </a:rPr>
                <a:t>The lowest      34%  (</a:t>
              </a:r>
              <a:r>
                <a:rPr lang="en-US" sz="1300" dirty="0">
                  <a:solidFill>
                    <a:srgbClr val="0000FF"/>
                  </a:solidFill>
                  <a:latin typeface="Calibri"/>
                </a:rPr>
                <a:t>Norway, Sweden, Switzerland</a:t>
              </a:r>
              <a:r>
                <a:rPr lang="en-US" sz="1300" dirty="0">
                  <a:solidFill>
                    <a:prstClr val="black"/>
                  </a:solidFill>
                  <a:latin typeface="Calibri"/>
                </a:rPr>
                <a:t>)</a:t>
              </a:r>
            </a:p>
            <a:p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   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28600" y="5756702"/>
              <a:ext cx="8610600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700" dirty="0">
                <a:solidFill>
                  <a:prstClr val="black"/>
                </a:solidFill>
                <a:latin typeface="Calibri"/>
              </a:endParaRPr>
            </a:p>
            <a:p>
              <a:pPr>
                <a:buFont typeface="Wingdings" pitchFamily="2" charset="2"/>
                <a:buChar char="ü"/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Less imaging and treatment equipment – one of several factors for higher  Mortality/Incidence ratio</a:t>
              </a:r>
              <a:endParaRPr lang="mk-MK" sz="1600" dirty="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2050" name="Picture 2" descr="C:\Users\Vesna\Desktop\2018 - Ohrid medical physics workshop\Presentation\maps of countries\Norway.png"/>
            <p:cNvPicPr>
              <a:picLocks noChangeAspect="1" noChangeArrowheads="1"/>
            </p:cNvPicPr>
            <p:nvPr/>
          </p:nvPicPr>
          <p:blipFill>
            <a:blip r:embed="rId5"/>
            <a:srcRect b="9459"/>
            <a:stretch>
              <a:fillRect/>
            </a:stretch>
          </p:blipFill>
          <p:spPr bwMode="auto">
            <a:xfrm>
              <a:off x="7353321" y="2071678"/>
              <a:ext cx="1371535" cy="1214446"/>
            </a:xfrm>
            <a:prstGeom prst="rect">
              <a:avLst/>
            </a:prstGeom>
            <a:noFill/>
          </p:spPr>
        </p:pic>
        <p:pic>
          <p:nvPicPr>
            <p:cNvPr id="2051" name="Picture 3" descr="C:\Users\Vesna\Desktop\2018 - Ohrid medical physics workshop\Presentation\maps of countries\Sweden.png"/>
            <p:cNvPicPr>
              <a:picLocks noChangeAspect="1" noChangeArrowheads="1"/>
            </p:cNvPicPr>
            <p:nvPr/>
          </p:nvPicPr>
          <p:blipFill>
            <a:blip r:embed="rId6"/>
            <a:srcRect b="9459"/>
            <a:stretch>
              <a:fillRect/>
            </a:stretch>
          </p:blipFill>
          <p:spPr bwMode="auto">
            <a:xfrm>
              <a:off x="7353320" y="3286125"/>
              <a:ext cx="1357322" cy="1201861"/>
            </a:xfrm>
            <a:prstGeom prst="rect">
              <a:avLst/>
            </a:prstGeom>
            <a:noFill/>
          </p:spPr>
        </p:pic>
        <p:pic>
          <p:nvPicPr>
            <p:cNvPr id="12" name="Picture 2" descr="Image result for map of switzerland in Europe"/>
            <p:cNvPicPr>
              <a:picLocks noChangeAspect="1" noChangeArrowheads="1"/>
            </p:cNvPicPr>
            <p:nvPr/>
          </p:nvPicPr>
          <p:blipFill>
            <a:blip r:embed="rId7"/>
            <a:srcRect t="5598" r="1461" b="10437"/>
            <a:stretch>
              <a:fillRect/>
            </a:stretch>
          </p:blipFill>
          <p:spPr bwMode="auto">
            <a:xfrm>
              <a:off x="7353320" y="4572009"/>
              <a:ext cx="1357322" cy="113110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37788795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 Same Side Corner Rectangle 8">
            <a:extLst>
              <a:ext uri="{FF2B5EF4-FFF2-40B4-BE49-F238E27FC236}">
                <a16:creationId xmlns:a16="http://schemas.microsoft.com/office/drawing/2014/main" id="{E9DEFC53-7A0F-1641-9074-D9ED72AFBCFF}"/>
              </a:ext>
            </a:extLst>
          </p:cNvPr>
          <p:cNvSpPr/>
          <p:nvPr/>
        </p:nvSpPr>
        <p:spPr>
          <a:xfrm>
            <a:off x="0" y="0"/>
            <a:ext cx="9144000" cy="533400"/>
          </a:xfrm>
          <a:prstGeom prst="round2SameRect">
            <a:avLst>
              <a:gd name="adj1" fmla="val 18309"/>
              <a:gd name="adj2" fmla="val 0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6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426F7D5-CB9B-4544-A277-3E599B685A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08" r="76667" b="17354"/>
          <a:stretch/>
        </p:blipFill>
        <p:spPr>
          <a:xfrm>
            <a:off x="0" y="3717"/>
            <a:ext cx="9133778" cy="5568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47800" y="520497"/>
            <a:ext cx="581781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>
                <a:solidFill>
                  <a:srgbClr val="FFC000"/>
                </a:solidFill>
              </a:rPr>
              <a:t>          Political steps taken so far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03" y="3657600"/>
            <a:ext cx="4902897" cy="25161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52"/>
          <a:stretch/>
        </p:blipFill>
        <p:spPr>
          <a:xfrm>
            <a:off x="131175" y="1838642"/>
            <a:ext cx="4898025" cy="158861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1000" y="6248400"/>
            <a:ext cx="85344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>
                <a:solidFill>
                  <a:srgbClr val="FFC000"/>
                </a:solidFill>
              </a:rPr>
              <a:t>SEEIIST Initiative transformed into a Regional Project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31612" y="3962400"/>
            <a:ext cx="373519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Signature of Declaration </a:t>
            </a:r>
          </a:p>
          <a:p>
            <a:r>
              <a:rPr lang="en-US" sz="2200" dirty="0">
                <a:solidFill>
                  <a:schemeClr val="bg1"/>
                </a:solidFill>
              </a:rPr>
              <a:t>of Intent by SEE Ministers </a:t>
            </a:r>
          </a:p>
          <a:p>
            <a:r>
              <a:rPr lang="en-US" sz="2200" dirty="0">
                <a:solidFill>
                  <a:schemeClr val="bg1"/>
                </a:solidFill>
              </a:rPr>
              <a:t>of Science/corresponding Ministers or their representatives at CERN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BC166D-F578-2E42-80DB-99FF87276049}"/>
              </a:ext>
            </a:extLst>
          </p:cNvPr>
          <p:cNvSpPr txBox="1"/>
          <p:nvPr/>
        </p:nvSpPr>
        <p:spPr>
          <a:xfrm>
            <a:off x="76200" y="26313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D651"/>
                </a:solidFill>
              </a:rPr>
              <a:t>SEEIIST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080977-641D-9046-A659-FEDC9DDEE461}"/>
              </a:ext>
            </a:extLst>
          </p:cNvPr>
          <p:cNvSpPr txBox="1"/>
          <p:nvPr/>
        </p:nvSpPr>
        <p:spPr>
          <a:xfrm>
            <a:off x="5231611" y="2085573"/>
            <a:ext cx="37351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First official support of such an initiative by the Government of Montenegro in March 2017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ACA7F7-E4CE-5348-A715-D1F3CB5DE26B}"/>
              </a:ext>
            </a:extLst>
          </p:cNvPr>
          <p:cNvSpPr txBox="1"/>
          <p:nvPr/>
        </p:nvSpPr>
        <p:spPr>
          <a:xfrm>
            <a:off x="177190" y="1061591"/>
            <a:ext cx="878961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>
                <a:solidFill>
                  <a:srgbClr val="FFC000"/>
                </a:solidFill>
              </a:rPr>
              <a:t>Declaration of Intent signed at CERN on October 25, 2017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3" b="3139"/>
          <a:stretch/>
        </p:blipFill>
        <p:spPr>
          <a:xfrm>
            <a:off x="8119946" y="26313"/>
            <a:ext cx="925401" cy="55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143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BF32FE5C-5EA4-BF48-9EDB-5DA0A98B83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08" r="76667" b="17354"/>
          <a:stretch/>
        </p:blipFill>
        <p:spPr>
          <a:xfrm>
            <a:off x="4416607" y="1287428"/>
            <a:ext cx="3292193" cy="121662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41B229A-82FF-BB4D-854D-41A7F77CA6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08" r="76667" b="17354"/>
          <a:stretch/>
        </p:blipFill>
        <p:spPr>
          <a:xfrm>
            <a:off x="0" y="76200"/>
            <a:ext cx="9133778" cy="10918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19600" y="1295400"/>
            <a:ext cx="3289200" cy="11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437790" y="1352490"/>
            <a:ext cx="3334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</a:rPr>
              <a:t>Signed a Declaration of Intent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37788" y="1733490"/>
            <a:ext cx="2926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Agreed ‘ad referendum’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76200"/>
            <a:ext cx="87485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</a:rPr>
              <a:t>       </a:t>
            </a:r>
            <a:r>
              <a:rPr lang="en-US" sz="2800" dirty="0">
                <a:solidFill>
                  <a:srgbClr val="FFC000"/>
                </a:solidFill>
              </a:rPr>
              <a:t>Candidate Members </a:t>
            </a:r>
            <a:r>
              <a:rPr lang="en-US" sz="2800" dirty="0">
                <a:solidFill>
                  <a:schemeClr val="bg1"/>
                </a:solidFill>
              </a:rPr>
              <a:t>for the South-East European 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       International Institute for Sustainable Technologies</a:t>
            </a:r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239" y="1412557"/>
            <a:ext cx="31369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2D050"/>
                </a:solidFill>
              </a:rPr>
              <a:t>Republic of Albania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91241" y="4988891"/>
            <a:ext cx="2362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2D050"/>
                </a:solidFill>
              </a:rPr>
              <a:t>Montenegro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1601" y="2908189"/>
            <a:ext cx="30942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Republic of Croatia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32241" y="3997593"/>
            <a:ext cx="29930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2D050"/>
                </a:solidFill>
              </a:rPr>
              <a:t>Kosovo</a:t>
            </a:r>
            <a:r>
              <a:rPr lang="en-US" sz="2600" baseline="30000" dirty="0">
                <a:solidFill>
                  <a:srgbClr val="92D050"/>
                </a:solidFill>
              </a:rPr>
              <a:t>*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36786" y="5476354"/>
            <a:ext cx="27803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2D050"/>
                </a:solidFill>
              </a:rPr>
              <a:t>Republic of Serbia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62537" y="5984557"/>
            <a:ext cx="32303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2D050"/>
                </a:solidFill>
              </a:rPr>
              <a:t>Republic of Slovenia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24528" y="3500818"/>
            <a:ext cx="28478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Hellenic Republic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94973" y="4496448"/>
            <a:ext cx="28248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2600" dirty="0">
                <a:solidFill>
                  <a:srgbClr val="92D050"/>
                </a:solidFill>
              </a:rPr>
              <a:t>North</a:t>
            </a:r>
            <a:r>
              <a:rPr lang="en-US" sz="2600" dirty="0">
                <a:solidFill>
                  <a:srgbClr val="92D050"/>
                </a:solidFill>
              </a:rPr>
              <a:t> Macedonia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9751" y="1923303"/>
            <a:ext cx="3429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2D050"/>
                </a:solidFill>
              </a:rPr>
              <a:t>Bosnia and Herzegovina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53339" y="2415746"/>
            <a:ext cx="3124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2D050"/>
                </a:solidFill>
              </a:rPr>
              <a:t>Republic of Bulgaria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806" y="2549267"/>
            <a:ext cx="2461873" cy="2974764"/>
          </a:xfrm>
          <a:prstGeom prst="rect">
            <a:avLst/>
          </a:prstGeom>
          <a:ln w="38100">
            <a:solidFill>
              <a:srgbClr val="000660"/>
            </a:solidFill>
          </a:ln>
        </p:spPr>
      </p:pic>
      <p:sp>
        <p:nvSpPr>
          <p:cNvPr id="6" name="Oval 5"/>
          <p:cNvSpPr/>
          <p:nvPr/>
        </p:nvSpPr>
        <p:spPr>
          <a:xfrm>
            <a:off x="7620000" y="4175075"/>
            <a:ext cx="108000" cy="108000"/>
          </a:xfrm>
          <a:prstGeom prst="ellipse">
            <a:avLst/>
          </a:prstGeom>
          <a:solidFill>
            <a:srgbClr val="3034BC"/>
          </a:solidFill>
          <a:ln>
            <a:solidFill>
              <a:srgbClr val="3034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512000" y="4572000"/>
            <a:ext cx="108000" cy="108000"/>
          </a:xfrm>
          <a:prstGeom prst="ellipse">
            <a:avLst/>
          </a:prstGeom>
          <a:solidFill>
            <a:srgbClr val="3034BC"/>
          </a:solidFill>
          <a:ln>
            <a:solidFill>
              <a:srgbClr val="3034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364528" y="4243814"/>
            <a:ext cx="108000" cy="108000"/>
          </a:xfrm>
          <a:prstGeom prst="ellipse">
            <a:avLst/>
          </a:prstGeom>
          <a:solidFill>
            <a:srgbClr val="3034BC"/>
          </a:solidFill>
          <a:ln>
            <a:solidFill>
              <a:srgbClr val="3034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620000" y="3831261"/>
            <a:ext cx="108000" cy="108000"/>
          </a:xfrm>
          <a:prstGeom prst="ellipse">
            <a:avLst/>
          </a:prstGeom>
          <a:solidFill>
            <a:srgbClr val="3034BC"/>
          </a:solidFill>
          <a:ln>
            <a:solidFill>
              <a:srgbClr val="3034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909121" y="3404164"/>
            <a:ext cx="108000" cy="108000"/>
          </a:xfrm>
          <a:prstGeom prst="ellipse">
            <a:avLst/>
          </a:prstGeom>
          <a:solidFill>
            <a:srgbClr val="3034BC"/>
          </a:solidFill>
          <a:ln>
            <a:solidFill>
              <a:srgbClr val="3034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7151281" y="3885261"/>
            <a:ext cx="108000" cy="108000"/>
          </a:xfrm>
          <a:prstGeom prst="ellipse">
            <a:avLst/>
          </a:prstGeom>
          <a:solidFill>
            <a:srgbClr val="3034BC"/>
          </a:solidFill>
          <a:ln>
            <a:solidFill>
              <a:srgbClr val="3034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705600" y="3276600"/>
            <a:ext cx="108000" cy="108000"/>
          </a:xfrm>
          <a:prstGeom prst="ellipse">
            <a:avLst/>
          </a:prstGeom>
          <a:solidFill>
            <a:srgbClr val="3034BC"/>
          </a:solidFill>
          <a:ln>
            <a:solidFill>
              <a:srgbClr val="3034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893000" y="4419600"/>
            <a:ext cx="108000" cy="108000"/>
          </a:xfrm>
          <a:prstGeom prst="ellipse">
            <a:avLst/>
          </a:prstGeom>
          <a:solidFill>
            <a:srgbClr val="3034BC"/>
          </a:solidFill>
          <a:ln>
            <a:solidFill>
              <a:srgbClr val="3034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8350200" y="4159200"/>
            <a:ext cx="108000" cy="108000"/>
          </a:xfrm>
          <a:prstGeom prst="ellipse">
            <a:avLst/>
          </a:prstGeom>
          <a:solidFill>
            <a:srgbClr val="3034BC"/>
          </a:solidFill>
          <a:ln>
            <a:solidFill>
              <a:srgbClr val="3034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816800" y="4845000"/>
            <a:ext cx="108000" cy="108000"/>
          </a:xfrm>
          <a:prstGeom prst="ellipse">
            <a:avLst/>
          </a:prstGeom>
          <a:solidFill>
            <a:srgbClr val="3034BC"/>
          </a:solidFill>
          <a:ln>
            <a:solidFill>
              <a:srgbClr val="3034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419600" y="2114490"/>
            <a:ext cx="2926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Observer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06A564-AE4B-9A49-8855-85B37491D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EFC4F-91BE-4ECE-8AAD-8F9AE14B2EEA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1276FEEF-A224-D645-BF7B-3BC6A0E05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814" y="6172200"/>
            <a:ext cx="3779586" cy="593725"/>
          </a:xfrm>
        </p:spPr>
        <p:txBody>
          <a:bodyPr/>
          <a:lstStyle/>
          <a:p>
            <a:pPr algn="l"/>
            <a:r>
              <a:rPr lang="en-GB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* This designation is without prejudice to positions on status and is in line with UNSC 1244/1999 and the ICJ option on the Kosovo Declaration of Independence</a:t>
            </a:r>
            <a:endParaRPr lang="en-US" sz="11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763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 Same Side Corner Rectangle 13"/>
          <p:cNvSpPr/>
          <p:nvPr/>
        </p:nvSpPr>
        <p:spPr>
          <a:xfrm>
            <a:off x="0" y="0"/>
            <a:ext cx="9144000" cy="533400"/>
          </a:xfrm>
          <a:prstGeom prst="round2SameRect">
            <a:avLst>
              <a:gd name="adj1" fmla="val 18309"/>
              <a:gd name="adj2" fmla="val 0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6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BDD9919-53E7-0640-A06C-8AC5B6C365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08" r="76667" b="17354"/>
          <a:stretch/>
        </p:blipFill>
        <p:spPr>
          <a:xfrm>
            <a:off x="0" y="3717"/>
            <a:ext cx="9133778" cy="80055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A66895C-006E-2D47-834D-9550E947AE4C}"/>
              </a:ext>
            </a:extLst>
          </p:cNvPr>
          <p:cNvSpPr txBox="1"/>
          <p:nvPr/>
        </p:nvSpPr>
        <p:spPr>
          <a:xfrm>
            <a:off x="506911" y="76200"/>
            <a:ext cx="747736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>
                <a:solidFill>
                  <a:srgbClr val="FFC000"/>
                </a:solidFill>
              </a:rPr>
              <a:t>Important support for the SEEIIST Design Phase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3" b="3139"/>
          <a:stretch/>
        </p:blipFill>
        <p:spPr>
          <a:xfrm>
            <a:off x="7924800" y="91367"/>
            <a:ext cx="990600" cy="594433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E0DD359E-41C8-344E-AC3E-33317404A281}"/>
              </a:ext>
            </a:extLst>
          </p:cNvPr>
          <p:cNvGrpSpPr/>
          <p:nvPr/>
        </p:nvGrpSpPr>
        <p:grpSpPr>
          <a:xfrm>
            <a:off x="76200" y="990600"/>
            <a:ext cx="9034346" cy="1600200"/>
            <a:chOff x="76200" y="990600"/>
            <a:chExt cx="9034346" cy="160020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0C84ABD-3B1E-CF42-8271-970E3DF8F18A}"/>
                </a:ext>
              </a:extLst>
            </p:cNvPr>
            <p:cNvSpPr txBox="1"/>
            <p:nvPr/>
          </p:nvSpPr>
          <p:spPr>
            <a:xfrm>
              <a:off x="412595" y="1086384"/>
              <a:ext cx="636920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charset="2"/>
                <a:buChar char="v"/>
              </a:pPr>
              <a:r>
                <a:rPr lang="en-US" sz="2000" dirty="0">
                  <a:solidFill>
                    <a:srgbClr val="FFC000"/>
                  </a:solidFill>
                </a:rPr>
                <a:t>European Commission – Directorate General for Research and Innovation (EC DG-RTD)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97BBDE3-344E-8346-AA30-FC7F9809749C}"/>
                </a:ext>
              </a:extLst>
            </p:cNvPr>
            <p:cNvSpPr txBox="1"/>
            <p:nvPr/>
          </p:nvSpPr>
          <p:spPr>
            <a:xfrm>
              <a:off x="771292" y="1924584"/>
              <a:ext cx="745830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charset="2"/>
                <a:buChar char="§"/>
              </a:pPr>
              <a:r>
                <a:rPr lang="en-US" sz="1700" dirty="0">
                  <a:solidFill>
                    <a:schemeClr val="bg1"/>
                  </a:solidFill>
                </a:rPr>
                <a:t>Strong recognition of the Project by the Commissioner Moedas</a:t>
              </a:r>
            </a:p>
            <a:p>
              <a:pPr marL="342900" indent="-342900">
                <a:buFont typeface="Wingdings" charset="2"/>
                <a:buChar char="§"/>
              </a:pPr>
              <a:r>
                <a:rPr lang="en-US" sz="1700" dirty="0">
                  <a:solidFill>
                    <a:schemeClr val="bg1"/>
                  </a:solidFill>
                </a:rPr>
                <a:t>First direct financial support of 1 MEUR for the 1</a:t>
              </a:r>
              <a:r>
                <a:rPr lang="en-US" sz="1700" baseline="30000" dirty="0">
                  <a:solidFill>
                    <a:schemeClr val="bg1"/>
                  </a:solidFill>
                </a:rPr>
                <a:t>st</a:t>
              </a:r>
              <a:r>
                <a:rPr lang="en-US" sz="1700" dirty="0">
                  <a:solidFill>
                    <a:schemeClr val="bg1"/>
                  </a:solidFill>
                </a:rPr>
                <a:t> stage of Design Study Phase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9001" y="990600"/>
              <a:ext cx="1676400" cy="1162584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A0A93EA-344A-4C46-8911-E27E2B6AA345}"/>
                </a:ext>
              </a:extLst>
            </p:cNvPr>
            <p:cNvCxnSpPr/>
            <p:nvPr/>
          </p:nvCxnSpPr>
          <p:spPr>
            <a:xfrm>
              <a:off x="76200" y="2590800"/>
              <a:ext cx="9034346" cy="0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C810DE5-882A-0C43-8A5E-E04A6DD1E4B6}"/>
              </a:ext>
            </a:extLst>
          </p:cNvPr>
          <p:cNvGrpSpPr/>
          <p:nvPr/>
        </p:nvGrpSpPr>
        <p:grpSpPr>
          <a:xfrm>
            <a:off x="46593" y="2743200"/>
            <a:ext cx="9034346" cy="1371600"/>
            <a:chOff x="46593" y="2743200"/>
            <a:chExt cx="9034346" cy="137160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E9827C-E85D-1E40-A700-CDEC322F7A82}"/>
                </a:ext>
              </a:extLst>
            </p:cNvPr>
            <p:cNvSpPr txBox="1"/>
            <p:nvPr/>
          </p:nvSpPr>
          <p:spPr>
            <a:xfrm>
              <a:off x="412595" y="2743200"/>
              <a:ext cx="8610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charset="2"/>
                <a:buChar char="v"/>
              </a:pPr>
              <a:r>
                <a:rPr lang="en-US" sz="2000" dirty="0">
                  <a:solidFill>
                    <a:srgbClr val="FFC000"/>
                  </a:solidFill>
                </a:rPr>
                <a:t>CERN – European Organization for Nuclear Research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55C3344-2B28-444C-B0A1-3402840E4ECE}"/>
                </a:ext>
              </a:extLst>
            </p:cNvPr>
            <p:cNvSpPr txBox="1"/>
            <p:nvPr/>
          </p:nvSpPr>
          <p:spPr>
            <a:xfrm>
              <a:off x="757437" y="3192217"/>
              <a:ext cx="7014963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charset="2"/>
                <a:buChar char="§"/>
              </a:pPr>
              <a:r>
                <a:rPr lang="en-US" sz="1700" dirty="0">
                  <a:solidFill>
                    <a:schemeClr val="bg1"/>
                  </a:solidFill>
                </a:rPr>
                <a:t>Hosts the Working Group 1 </a:t>
              </a:r>
              <a:r>
                <a:rPr lang="mr-IN" sz="1700" dirty="0">
                  <a:solidFill>
                    <a:schemeClr val="bg1"/>
                  </a:solidFill>
                </a:rPr>
                <a:t>–</a:t>
              </a:r>
              <a:r>
                <a:rPr lang="en-US" sz="1700" dirty="0">
                  <a:solidFill>
                    <a:schemeClr val="bg1"/>
                  </a:solidFill>
                </a:rPr>
                <a:t> Accelerator Design </a:t>
              </a:r>
              <a:r>
                <a:rPr lang="mr-IN" sz="1700" dirty="0">
                  <a:solidFill>
                    <a:schemeClr val="bg1"/>
                  </a:solidFill>
                </a:rPr>
                <a:t>– </a:t>
              </a:r>
              <a:r>
                <a:rPr lang="en-US" sz="1700" dirty="0">
                  <a:solidFill>
                    <a:schemeClr val="bg1"/>
                  </a:solidFill>
                </a:rPr>
                <a:t>part of the  </a:t>
              </a:r>
              <a:br>
                <a:rPr lang="en-US" sz="1700" dirty="0">
                  <a:solidFill>
                    <a:schemeClr val="bg1"/>
                  </a:solidFill>
                </a:rPr>
              </a:br>
              <a:r>
                <a:rPr lang="en-US" sz="1700" dirty="0">
                  <a:solidFill>
                    <a:schemeClr val="bg1"/>
                  </a:solidFill>
                </a:rPr>
                <a:t>SEEIIST Design Study Phase</a:t>
              </a:r>
            </a:p>
            <a:p>
              <a:pPr marL="342900" indent="-342900">
                <a:buFont typeface="Wingdings" charset="2"/>
                <a:buChar char="§"/>
              </a:pPr>
              <a:r>
                <a:rPr lang="en-US" sz="1700" dirty="0">
                  <a:solidFill>
                    <a:schemeClr val="bg1"/>
                  </a:solidFill>
                </a:rPr>
                <a:t>Great benefit from long experience in the design of medical accelerators</a:t>
              </a:r>
            </a:p>
          </p:txBody>
        </p:sp>
        <p:pic>
          <p:nvPicPr>
            <p:cNvPr id="13" name="Picture 12" descr="cern_logo_1.png"/>
            <p:cNvPicPr>
              <a:picLocks noChangeAspect="1"/>
            </p:cNvPicPr>
            <p:nvPr/>
          </p:nvPicPr>
          <p:blipFill>
            <a:blip r:embed="rId5">
              <a:lum bright="100000" contrast="-100000"/>
            </a:blip>
            <a:stretch>
              <a:fillRect/>
            </a:stretch>
          </p:blipFill>
          <p:spPr>
            <a:xfrm>
              <a:off x="7689742" y="2895600"/>
              <a:ext cx="1021088" cy="1004070"/>
            </a:xfrm>
            <a:prstGeom prst="rect">
              <a:avLst/>
            </a:prstGeom>
          </p:spPr>
        </p:pic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0EE5536-A1B2-1F40-98C1-B7CA402D1AC3}"/>
                </a:ext>
              </a:extLst>
            </p:cNvPr>
            <p:cNvCxnSpPr/>
            <p:nvPr/>
          </p:nvCxnSpPr>
          <p:spPr>
            <a:xfrm>
              <a:off x="46593" y="4114800"/>
              <a:ext cx="9034346" cy="0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A13FECA-ABDB-D64A-BCF1-5461D0620B44}"/>
              </a:ext>
            </a:extLst>
          </p:cNvPr>
          <p:cNvGrpSpPr/>
          <p:nvPr/>
        </p:nvGrpSpPr>
        <p:grpSpPr>
          <a:xfrm>
            <a:off x="16776" y="5769110"/>
            <a:ext cx="9034346" cy="1012690"/>
            <a:chOff x="16776" y="5769110"/>
            <a:chExt cx="9034346" cy="101269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DE2E65D-47B2-4242-8860-B04947C6899E}"/>
                </a:ext>
              </a:extLst>
            </p:cNvPr>
            <p:cNvSpPr txBox="1"/>
            <p:nvPr/>
          </p:nvSpPr>
          <p:spPr>
            <a:xfrm>
              <a:off x="457538" y="5769110"/>
              <a:ext cx="63450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charset="2"/>
                <a:buChar char="v"/>
              </a:pPr>
              <a:r>
                <a:rPr lang="en-US" sz="2000" dirty="0">
                  <a:solidFill>
                    <a:srgbClr val="FFC000"/>
                  </a:solidFill>
                </a:rPr>
                <a:t>IAEA – International Atomic Energy Agency 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1CC63BD-CF9B-0942-80EF-DDD203E026C5}"/>
                </a:ext>
              </a:extLst>
            </p:cNvPr>
            <p:cNvSpPr txBox="1"/>
            <p:nvPr/>
          </p:nvSpPr>
          <p:spPr>
            <a:xfrm>
              <a:off x="778219" y="6150110"/>
              <a:ext cx="6481563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charset="2"/>
                <a:buChar char="§"/>
              </a:pPr>
              <a:r>
                <a:rPr lang="en-US" sz="1700" dirty="0">
                  <a:solidFill>
                    <a:schemeClr val="bg1"/>
                  </a:solidFill>
                </a:rPr>
                <a:t>Support by the IAEA for the Capacity building program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95" r="4726"/>
            <a:stretch/>
          </p:blipFill>
          <p:spPr>
            <a:xfrm>
              <a:off x="7609401" y="5791200"/>
              <a:ext cx="1021089" cy="835291"/>
            </a:xfrm>
            <a:prstGeom prst="rect">
              <a:avLst/>
            </a:prstGeom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5A6F7CD-5A8B-BF4C-BC9C-7C54A8CFB85E}"/>
                </a:ext>
              </a:extLst>
            </p:cNvPr>
            <p:cNvCxnSpPr/>
            <p:nvPr/>
          </p:nvCxnSpPr>
          <p:spPr>
            <a:xfrm>
              <a:off x="16776" y="6781800"/>
              <a:ext cx="9034346" cy="0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5CB16BE-6D2E-1843-AAC7-DEB681C6A53E}"/>
              </a:ext>
            </a:extLst>
          </p:cNvPr>
          <p:cNvGrpSpPr/>
          <p:nvPr/>
        </p:nvGrpSpPr>
        <p:grpSpPr>
          <a:xfrm>
            <a:off x="46593" y="4236420"/>
            <a:ext cx="9034346" cy="1402380"/>
            <a:chOff x="46593" y="4236420"/>
            <a:chExt cx="9034346" cy="140238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CE9827C-E85D-1E40-A700-CDEC322F7A82}"/>
                </a:ext>
              </a:extLst>
            </p:cNvPr>
            <p:cNvSpPr txBox="1"/>
            <p:nvPr/>
          </p:nvSpPr>
          <p:spPr>
            <a:xfrm>
              <a:off x="412595" y="4236420"/>
              <a:ext cx="8610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charset="2"/>
                <a:buChar char="v"/>
              </a:pPr>
              <a:r>
                <a:rPr lang="en-US" sz="2000" dirty="0">
                  <a:solidFill>
                    <a:srgbClr val="FFC000"/>
                  </a:solidFill>
                </a:rPr>
                <a:t>GSI-FAIR – Facility for Antiproton and Ion Research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55C3344-2B28-444C-B0A1-3402840E4ECE}"/>
                </a:ext>
              </a:extLst>
            </p:cNvPr>
            <p:cNvSpPr txBox="1"/>
            <p:nvPr/>
          </p:nvSpPr>
          <p:spPr>
            <a:xfrm>
              <a:off x="757437" y="4685437"/>
              <a:ext cx="6329163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charset="2"/>
                <a:buChar char="§"/>
              </a:pPr>
              <a:r>
                <a:rPr lang="en-US" sz="1700" dirty="0">
                  <a:solidFill>
                    <a:schemeClr val="bg1"/>
                  </a:solidFill>
                </a:rPr>
                <a:t>Hosts the Working Group 2 </a:t>
              </a:r>
              <a:r>
                <a:rPr lang="mr-IN" sz="1700" dirty="0">
                  <a:solidFill>
                    <a:schemeClr val="bg1"/>
                  </a:solidFill>
                </a:rPr>
                <a:t>–</a:t>
              </a:r>
              <a:r>
                <a:rPr lang="en-US" sz="1700" dirty="0">
                  <a:solidFill>
                    <a:schemeClr val="bg1"/>
                  </a:solidFill>
                </a:rPr>
                <a:t> R&amp;D and Scientific Aspects of the </a:t>
              </a:r>
              <a:br>
                <a:rPr lang="en-US" sz="1700" dirty="0">
                  <a:solidFill>
                    <a:schemeClr val="bg1"/>
                  </a:solidFill>
                </a:rPr>
              </a:br>
              <a:r>
                <a:rPr lang="en-US" sz="1700" dirty="0">
                  <a:solidFill>
                    <a:schemeClr val="bg1"/>
                  </a:solidFill>
                </a:rPr>
                <a:t>SEEIIST Design Study Phase</a:t>
              </a:r>
            </a:p>
            <a:p>
              <a:pPr marL="342900" indent="-342900">
                <a:buFont typeface="Wingdings" charset="2"/>
                <a:buChar char="§"/>
              </a:pPr>
              <a:r>
                <a:rPr lang="en-US" sz="1700" dirty="0">
                  <a:solidFill>
                    <a:schemeClr val="bg1"/>
                  </a:solidFill>
                </a:rPr>
                <a:t>Great benefit from long experience in Bio- and Medical Physics 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6520E7B-335C-7145-8A63-8FA55DB12DD3}"/>
                </a:ext>
              </a:extLst>
            </p:cNvPr>
            <p:cNvCxnSpPr/>
            <p:nvPr/>
          </p:nvCxnSpPr>
          <p:spPr>
            <a:xfrm>
              <a:off x="46593" y="5638800"/>
              <a:ext cx="9034346" cy="0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8F0A431E-E874-2E40-848A-4B066BFDA5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98" t="13128" r="5510" b="14324"/>
            <a:stretch/>
          </p:blipFill>
          <p:spPr>
            <a:xfrm>
              <a:off x="7705491" y="4506044"/>
              <a:ext cx="924999" cy="816466"/>
            </a:xfrm>
            <a:prstGeom prst="rect">
              <a:avLst/>
            </a:prstGeom>
          </p:spPr>
        </p:pic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89877DE-66D4-D043-B938-3D9BA679EF7E}"/>
              </a:ext>
            </a:extLst>
          </p:cNvPr>
          <p:cNvCxnSpPr>
            <a:cxnSpLocks/>
          </p:cNvCxnSpPr>
          <p:nvPr/>
        </p:nvCxnSpPr>
        <p:spPr>
          <a:xfrm flipV="1">
            <a:off x="152400" y="838200"/>
            <a:ext cx="0" cy="1549538"/>
          </a:xfrm>
          <a:prstGeom prst="line">
            <a:avLst/>
          </a:prstGeom>
          <a:ln w="146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271A27D-FCFC-9D45-B37A-10927CEF786D}"/>
              </a:ext>
            </a:extLst>
          </p:cNvPr>
          <p:cNvCxnSpPr>
            <a:cxnSpLocks/>
          </p:cNvCxnSpPr>
          <p:nvPr/>
        </p:nvCxnSpPr>
        <p:spPr>
          <a:xfrm flipV="1">
            <a:off x="152400" y="2514600"/>
            <a:ext cx="0" cy="1549538"/>
          </a:xfrm>
          <a:prstGeom prst="line">
            <a:avLst/>
          </a:prstGeom>
          <a:ln w="146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1F6302E-8307-4243-B979-0C2762C93795}"/>
              </a:ext>
            </a:extLst>
          </p:cNvPr>
          <p:cNvCxnSpPr>
            <a:cxnSpLocks/>
          </p:cNvCxnSpPr>
          <p:nvPr/>
        </p:nvCxnSpPr>
        <p:spPr>
          <a:xfrm flipV="1">
            <a:off x="152400" y="4191000"/>
            <a:ext cx="0" cy="1549538"/>
          </a:xfrm>
          <a:prstGeom prst="line">
            <a:avLst/>
          </a:prstGeom>
          <a:ln w="146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ABAC6A0-E065-0943-AEB4-F52686F59F69}"/>
              </a:ext>
            </a:extLst>
          </p:cNvPr>
          <p:cNvCxnSpPr>
            <a:cxnSpLocks/>
          </p:cNvCxnSpPr>
          <p:nvPr/>
        </p:nvCxnSpPr>
        <p:spPr>
          <a:xfrm flipV="1">
            <a:off x="152400" y="5816738"/>
            <a:ext cx="0" cy="1041262"/>
          </a:xfrm>
          <a:prstGeom prst="line">
            <a:avLst/>
          </a:prstGeom>
          <a:ln w="146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318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 Same Side Corner Rectangle 8">
            <a:extLst>
              <a:ext uri="{FF2B5EF4-FFF2-40B4-BE49-F238E27FC236}">
                <a16:creationId xmlns:a16="http://schemas.microsoft.com/office/drawing/2014/main" id="{E9DEFC53-7A0F-1641-9074-D9ED72AFBCFF}"/>
              </a:ext>
            </a:extLst>
          </p:cNvPr>
          <p:cNvSpPr/>
          <p:nvPr/>
        </p:nvSpPr>
        <p:spPr>
          <a:xfrm>
            <a:off x="0" y="0"/>
            <a:ext cx="9144000" cy="533400"/>
          </a:xfrm>
          <a:prstGeom prst="round2SameRect">
            <a:avLst>
              <a:gd name="adj1" fmla="val 18309"/>
              <a:gd name="adj2" fmla="val 0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6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426F7D5-CB9B-4544-A277-3E599B685A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08" r="76667" b="17354"/>
          <a:stretch/>
        </p:blipFill>
        <p:spPr>
          <a:xfrm>
            <a:off x="0" y="3717"/>
            <a:ext cx="9133778" cy="5568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47800" y="0"/>
            <a:ext cx="66294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>
                <a:solidFill>
                  <a:srgbClr val="FFC000"/>
                </a:solidFill>
              </a:rPr>
              <a:t> Another Political Milestone for SEEIIST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4050" y="5863679"/>
            <a:ext cx="8401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Signature of Memorandum on 5 July 2019 in Poznan, Poland at the occasion of the </a:t>
            </a:r>
            <a:r>
              <a:rPr lang="en-US" sz="2400" dirty="0">
                <a:solidFill>
                  <a:srgbClr val="FFC000"/>
                </a:solidFill>
              </a:rPr>
              <a:t>6</a:t>
            </a:r>
            <a:r>
              <a:rPr lang="en-US" sz="2400" baseline="30000" dirty="0">
                <a:solidFill>
                  <a:srgbClr val="FFC000"/>
                </a:solidFill>
              </a:rPr>
              <a:t>th</a:t>
            </a:r>
            <a:r>
              <a:rPr lang="en-US" sz="2400" dirty="0">
                <a:solidFill>
                  <a:srgbClr val="FFC000"/>
                </a:solidFill>
              </a:rPr>
              <a:t> Summit of the Berlin Process 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BC166D-F578-2E42-80DB-99FF87276049}"/>
              </a:ext>
            </a:extLst>
          </p:cNvPr>
          <p:cNvSpPr txBox="1"/>
          <p:nvPr/>
        </p:nvSpPr>
        <p:spPr>
          <a:xfrm>
            <a:off x="76200" y="26313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D651"/>
                </a:solidFill>
              </a:rPr>
              <a:t>SEEIIST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ACA7F7-E4CE-5348-A715-D1F3CB5DE26B}"/>
              </a:ext>
            </a:extLst>
          </p:cNvPr>
          <p:cNvSpPr txBox="1"/>
          <p:nvPr/>
        </p:nvSpPr>
        <p:spPr>
          <a:xfrm>
            <a:off x="374825" y="783848"/>
            <a:ext cx="8311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rgbClr val="FFC000"/>
                </a:solidFill>
              </a:rPr>
              <a:t>Memorandum of Cooperation signed by six Prime Ministers of the SEE Region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4B5D927-D5E1-AB4A-960D-6E9AF0A77119}"/>
              </a:ext>
            </a:extLst>
          </p:cNvPr>
          <p:cNvGrpSpPr/>
          <p:nvPr/>
        </p:nvGrpSpPr>
        <p:grpSpPr>
          <a:xfrm>
            <a:off x="590250" y="1757462"/>
            <a:ext cx="7867950" cy="4094667"/>
            <a:chOff x="1219200" y="1785045"/>
            <a:chExt cx="5565157" cy="31638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E4387A3-EDCD-EE49-9ACD-CD15048667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80" b="9321"/>
            <a:stretch/>
          </p:blipFill>
          <p:spPr>
            <a:xfrm>
              <a:off x="1219200" y="2299891"/>
              <a:ext cx="5565157" cy="264895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93CFD06-6240-2440-8BF4-7B4C430838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13"/>
            <a:stretch/>
          </p:blipFill>
          <p:spPr>
            <a:xfrm>
              <a:off x="1219200" y="1785045"/>
              <a:ext cx="5565157" cy="5486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5597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53444F0-59AF-FD4D-8F71-F8B95EB453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08" r="76667" b="17354"/>
          <a:stretch/>
        </p:blipFill>
        <p:spPr>
          <a:xfrm>
            <a:off x="0" y="11151"/>
            <a:ext cx="9133778" cy="8009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F97CFF-CB08-0948-9272-0C96CDC549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08" r="76667" b="17354"/>
          <a:stretch/>
        </p:blipFill>
        <p:spPr>
          <a:xfrm>
            <a:off x="0" y="11151"/>
            <a:ext cx="9133778" cy="8009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3" y="859483"/>
            <a:ext cx="4278717" cy="58461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44998" y="2152471"/>
            <a:ext cx="40075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Scientific Concept Studies presented for the first time </a:t>
            </a:r>
          </a:p>
          <a:p>
            <a:r>
              <a:rPr lang="en-US" sz="2400" dirty="0">
                <a:solidFill>
                  <a:schemeClr val="bg1"/>
                </a:solidFill>
              </a:rPr>
              <a:t>to the public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44998" y="3893403"/>
            <a:ext cx="4546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More that 100 participants </a:t>
            </a:r>
          </a:p>
          <a:p>
            <a:r>
              <a:rPr lang="en-US" sz="2400" dirty="0">
                <a:solidFill>
                  <a:schemeClr val="bg1"/>
                </a:solidFill>
              </a:rPr>
              <a:t>including 40 Users from the Region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44998" y="5276671"/>
            <a:ext cx="43942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Representatives from the EC, ESFRI, IAEA, EPS, RCC, CERN, FAIR-GSI, HIT, CNAO, DESY, SESAME</a:t>
            </a:r>
            <a:r>
              <a:rPr lang="mr-IN" sz="2400" dirty="0">
                <a:solidFill>
                  <a:schemeClr val="bg1"/>
                </a:solidFill>
              </a:rPr>
              <a:t>…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44999" y="813663"/>
            <a:ext cx="424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Forum held at the ICTP/Trieste on 25-26 January 2018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16544" y="147191"/>
            <a:ext cx="9127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Concept Study of the SEEIIST worked out over the year 2017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DF3972-B93C-6243-B5A7-18C86D3AB2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00" r="10000"/>
          <a:stretch/>
        </p:blipFill>
        <p:spPr>
          <a:xfrm>
            <a:off x="4918073" y="1004490"/>
            <a:ext cx="3448051" cy="524391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C180D68-4A10-B94C-8766-87533785D4E7}"/>
              </a:ext>
            </a:extLst>
          </p:cNvPr>
          <p:cNvSpPr txBox="1"/>
          <p:nvPr/>
        </p:nvSpPr>
        <p:spPr>
          <a:xfrm>
            <a:off x="4580272" y="4856708"/>
            <a:ext cx="4089439" cy="110799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</a:rPr>
              <a:t>The SEEIIST Concept Study will </a:t>
            </a:r>
          </a:p>
          <a:p>
            <a:r>
              <a:rPr lang="en-US" sz="2200" dirty="0">
                <a:solidFill>
                  <a:srgbClr val="002060"/>
                </a:solidFill>
              </a:rPr>
              <a:t>soon be available in the form of </a:t>
            </a:r>
          </a:p>
          <a:p>
            <a:r>
              <a:rPr lang="en-US" sz="2200" dirty="0">
                <a:solidFill>
                  <a:srgbClr val="002060"/>
                </a:solidFill>
              </a:rPr>
              <a:t>a CERN Yellow Report </a:t>
            </a:r>
          </a:p>
        </p:txBody>
      </p:sp>
    </p:spTree>
    <p:extLst>
      <p:ext uri="{BB962C8B-B14F-4D97-AF65-F5344CB8AC3E}">
        <p14:creationId xmlns:p14="http://schemas.microsoft.com/office/powerpoint/2010/main" val="7072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20EEE0E-E19F-7F48-8EC3-95A8D7E4C8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08" r="76667" b="17354"/>
          <a:stretch/>
        </p:blipFill>
        <p:spPr>
          <a:xfrm>
            <a:off x="0" y="11151"/>
            <a:ext cx="9133778" cy="9032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544" y="5715"/>
            <a:ext cx="912745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dirty="0">
                <a:solidFill>
                  <a:srgbClr val="FFC000"/>
                </a:solidFill>
              </a:rPr>
              <a:t>Forum on New International Research Facilities in South East Europe, ICTP, Trieste 25-26 January 2018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06" b="20436"/>
          <a:stretch/>
        </p:blipFill>
        <p:spPr>
          <a:xfrm>
            <a:off x="109872" y="914400"/>
            <a:ext cx="8940800" cy="3276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8" b="4061"/>
          <a:stretch/>
        </p:blipFill>
        <p:spPr>
          <a:xfrm>
            <a:off x="109872" y="4267200"/>
            <a:ext cx="4648200" cy="25753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672" y="4267200"/>
            <a:ext cx="3810000" cy="253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224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370BAFFF-C535-2847-A262-6975CCB816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08" r="76667" b="17354"/>
          <a:stretch/>
        </p:blipFill>
        <p:spPr>
          <a:xfrm>
            <a:off x="0" y="3717"/>
            <a:ext cx="9133778" cy="55687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A66895C-006E-2D47-834D-9550E947AE4C}"/>
              </a:ext>
            </a:extLst>
          </p:cNvPr>
          <p:cNvSpPr txBox="1"/>
          <p:nvPr/>
        </p:nvSpPr>
        <p:spPr>
          <a:xfrm>
            <a:off x="152400" y="615315"/>
            <a:ext cx="8763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Preparatory Group for the SEEIIST Design Study Phase </a:t>
            </a:r>
          </a:p>
          <a:p>
            <a:pPr algn="ctr"/>
            <a:r>
              <a:rPr lang="en-US" sz="2800" dirty="0">
                <a:solidFill>
                  <a:srgbClr val="FFC000"/>
                </a:solidFill>
              </a:rPr>
              <a:t>for 18 months (Phase 1) has been setup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990600" y="1828800"/>
            <a:ext cx="7162800" cy="3592108"/>
            <a:chOff x="762000" y="1752600"/>
            <a:chExt cx="7162800" cy="3592108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4191000" y="3657600"/>
              <a:ext cx="0" cy="288000"/>
            </a:xfrm>
            <a:prstGeom prst="line">
              <a:avLst/>
            </a:prstGeom>
            <a:ln w="12700">
              <a:solidFill>
                <a:srgbClr val="FFFE6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2743200" y="1752600"/>
              <a:ext cx="3124200" cy="891108"/>
            </a:xfrm>
            <a:prstGeom prst="rect">
              <a:avLst/>
            </a:prstGeom>
            <a:gradFill flip="none" rotWithShape="1">
              <a:gsLst>
                <a:gs pos="0">
                  <a:srgbClr val="FFFE68">
                    <a:shade val="30000"/>
                    <a:satMod val="115000"/>
                  </a:srgbClr>
                </a:gs>
                <a:gs pos="50000">
                  <a:srgbClr val="FFFE68">
                    <a:shade val="67500"/>
                    <a:satMod val="115000"/>
                  </a:srgbClr>
                </a:gs>
                <a:gs pos="100000">
                  <a:srgbClr val="FFFE68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>
                  <a:solidFill>
                    <a:srgbClr val="000660"/>
                  </a:solidFill>
                </a:rPr>
                <a:t>Overall Responsibility: </a:t>
              </a:r>
            </a:p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>
                  <a:solidFill>
                    <a:srgbClr val="000660"/>
                  </a:solidFill>
                </a:rPr>
                <a:t>SEEIIST Steering Committee 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153816" y="2883954"/>
              <a:ext cx="2209800" cy="808642"/>
            </a:xfrm>
            <a:prstGeom prst="rect">
              <a:avLst/>
            </a:prstGeom>
            <a:solidFill>
              <a:srgbClr val="FFFE68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en-US" sz="1600" dirty="0">
                  <a:solidFill>
                    <a:srgbClr val="000660"/>
                  </a:solidFill>
                  <a:latin typeface="Calibri" charset="0"/>
                  <a:ea typeface="Calibri" charset="0"/>
                  <a:cs typeface="Calibri" charset="0"/>
                </a:rPr>
                <a:t>Overall coordinator of the Preparatory Group</a:t>
              </a:r>
            </a:p>
            <a:p>
              <a:pPr algn="ctr"/>
              <a:r>
                <a:rPr lang="en-US" sz="1600" dirty="0">
                  <a:solidFill>
                    <a:srgbClr val="000660"/>
                  </a:solidFill>
                  <a:latin typeface="Calibri" charset="0"/>
                  <a:ea typeface="Calibri" charset="0"/>
                  <a:cs typeface="Calibri" charset="0"/>
                </a:rPr>
                <a:t>Dr. Horst </a:t>
              </a:r>
              <a:r>
                <a:rPr lang="en-US" sz="1600" dirty="0" err="1">
                  <a:solidFill>
                    <a:srgbClr val="000660"/>
                  </a:solidFill>
                  <a:latin typeface="Calibri" charset="0"/>
                  <a:ea typeface="Calibri" charset="0"/>
                  <a:cs typeface="Calibri" charset="0"/>
                </a:rPr>
                <a:t>Wenninger</a:t>
              </a:r>
              <a:r>
                <a:rPr lang="en-US" sz="1600" dirty="0">
                  <a:solidFill>
                    <a:srgbClr val="000660"/>
                  </a:solidFill>
                  <a:latin typeface="Calibri" charset="0"/>
                  <a:ea typeface="Calibri" charset="0"/>
                  <a:cs typeface="Calibri" charset="0"/>
                </a:rPr>
                <a:t> 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4191000" y="2643708"/>
              <a:ext cx="0" cy="288000"/>
            </a:xfrm>
            <a:prstGeom prst="line">
              <a:avLst/>
            </a:prstGeom>
            <a:ln w="12700">
              <a:solidFill>
                <a:srgbClr val="FFFE6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/>
            <p:cNvGrpSpPr/>
            <p:nvPr/>
          </p:nvGrpSpPr>
          <p:grpSpPr>
            <a:xfrm>
              <a:off x="762000" y="3936564"/>
              <a:ext cx="7162800" cy="1408144"/>
              <a:chOff x="762000" y="3680456"/>
              <a:chExt cx="7162800" cy="1408144"/>
            </a:xfrm>
          </p:grpSpPr>
          <p:cxnSp>
            <p:nvCxnSpPr>
              <p:cNvPr id="4" name="Straight Connector 3"/>
              <p:cNvCxnSpPr/>
              <p:nvPr/>
            </p:nvCxnSpPr>
            <p:spPr>
              <a:xfrm>
                <a:off x="1524000" y="3717000"/>
                <a:ext cx="5638800" cy="0"/>
              </a:xfrm>
              <a:prstGeom prst="line">
                <a:avLst/>
              </a:prstGeom>
              <a:ln w="12700">
                <a:solidFill>
                  <a:srgbClr val="FFFE6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Rectangle 30"/>
              <p:cNvSpPr/>
              <p:nvPr/>
            </p:nvSpPr>
            <p:spPr>
              <a:xfrm>
                <a:off x="762000" y="3982352"/>
                <a:ext cx="2209800" cy="1106248"/>
              </a:xfrm>
              <a:prstGeom prst="rect">
                <a:avLst/>
              </a:prstGeom>
              <a:gradFill flip="none" rotWithShape="1">
                <a:gsLst>
                  <a:gs pos="0">
                    <a:srgbClr val="FFD651">
                      <a:shade val="30000"/>
                      <a:satMod val="115000"/>
                    </a:srgbClr>
                  </a:gs>
                  <a:gs pos="50000">
                    <a:srgbClr val="FFD651">
                      <a:shade val="67500"/>
                      <a:satMod val="115000"/>
                    </a:srgbClr>
                  </a:gs>
                  <a:gs pos="100000">
                    <a:srgbClr val="FFD651">
                      <a:shade val="100000"/>
                      <a:satMod val="115000"/>
                    </a:srgbClr>
                  </a:gs>
                </a:gsLst>
                <a:lin ang="18900000" scaled="1"/>
                <a:tileRect/>
              </a:gra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/>
                <a:r>
                  <a:rPr lang="en-US" sz="1600" dirty="0">
                    <a:solidFill>
                      <a:srgbClr val="000660"/>
                    </a:solidFill>
                    <a:latin typeface="Calibri" charset="0"/>
                    <a:ea typeface="Calibri" charset="0"/>
                    <a:cs typeface="Calibri" charset="0"/>
                  </a:rPr>
                  <a:t>Working Group 1</a:t>
                </a:r>
              </a:p>
              <a:p>
                <a:pPr algn="ctr"/>
                <a:r>
                  <a:rPr lang="en-US" sz="1600" dirty="0">
                    <a:solidFill>
                      <a:srgbClr val="000660"/>
                    </a:solidFill>
                    <a:latin typeface="Calibri" charset="0"/>
                    <a:ea typeface="Calibri" charset="0"/>
                    <a:cs typeface="Calibri" charset="0"/>
                  </a:rPr>
                  <a:t>Accelerator Design </a:t>
                </a:r>
              </a:p>
              <a:p>
                <a:pPr algn="ctr"/>
                <a:r>
                  <a:rPr lang="en-US" sz="1600" dirty="0">
                    <a:solidFill>
                      <a:srgbClr val="000660"/>
                    </a:solidFill>
                    <a:latin typeface="Calibri" charset="0"/>
                    <a:ea typeface="Calibri" charset="0"/>
                    <a:cs typeface="Calibri" charset="0"/>
                  </a:rPr>
                  <a:t>at CERN</a:t>
                </a: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3238500" y="3989556"/>
                <a:ext cx="2209800" cy="1099044"/>
              </a:xfrm>
              <a:prstGeom prst="rect">
                <a:avLst/>
              </a:prstGeom>
              <a:gradFill flip="none" rotWithShape="1">
                <a:gsLst>
                  <a:gs pos="0">
                    <a:srgbClr val="FFD651">
                      <a:shade val="30000"/>
                      <a:satMod val="115000"/>
                    </a:srgbClr>
                  </a:gs>
                  <a:gs pos="50000">
                    <a:srgbClr val="FFD651">
                      <a:shade val="67500"/>
                      <a:satMod val="115000"/>
                    </a:srgbClr>
                  </a:gs>
                  <a:gs pos="100000">
                    <a:srgbClr val="FFD651">
                      <a:shade val="100000"/>
                      <a:satMod val="115000"/>
                    </a:srgbClr>
                  </a:gs>
                </a:gsLst>
                <a:lin ang="18900000" scaled="1"/>
                <a:tileRect/>
              </a:gra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/>
                <a:r>
                  <a:rPr lang="en-US" sz="1600" dirty="0">
                    <a:solidFill>
                      <a:srgbClr val="000660"/>
                    </a:solidFill>
                    <a:latin typeface="Calibri" charset="0"/>
                    <a:ea typeface="Calibri" charset="0"/>
                    <a:cs typeface="Calibri" charset="0"/>
                  </a:rPr>
                  <a:t>Working Group 2</a:t>
                </a:r>
              </a:p>
              <a:p>
                <a:pPr algn="ctr"/>
                <a:r>
                  <a:rPr lang="en-US" sz="1600" dirty="0">
                    <a:solidFill>
                      <a:srgbClr val="000660"/>
                    </a:solidFill>
                    <a:latin typeface="Calibri" charset="0"/>
                    <a:ea typeface="Calibri" charset="0"/>
                    <a:cs typeface="Calibri" charset="0"/>
                  </a:rPr>
                  <a:t>R&amp;D/Scientific Aspects at FAIR-GSI</a:t>
                </a: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5715000" y="3989556"/>
                <a:ext cx="2209800" cy="1099044"/>
              </a:xfrm>
              <a:prstGeom prst="rect">
                <a:avLst/>
              </a:prstGeom>
              <a:gradFill flip="none" rotWithShape="1">
                <a:gsLst>
                  <a:gs pos="0">
                    <a:srgbClr val="FFD651">
                      <a:shade val="30000"/>
                      <a:satMod val="115000"/>
                    </a:srgbClr>
                  </a:gs>
                  <a:gs pos="50000">
                    <a:srgbClr val="FFD651">
                      <a:shade val="67500"/>
                      <a:satMod val="115000"/>
                    </a:srgbClr>
                  </a:gs>
                  <a:gs pos="100000">
                    <a:srgbClr val="FFD651">
                      <a:shade val="100000"/>
                      <a:satMod val="115000"/>
                    </a:srgbClr>
                  </a:gs>
                </a:gsLst>
                <a:lin ang="18900000" scaled="1"/>
                <a:tileRect/>
              </a:gra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/>
                <a:r>
                  <a:rPr lang="en-US" sz="1600" dirty="0">
                    <a:solidFill>
                      <a:srgbClr val="000660"/>
                    </a:solidFill>
                    <a:latin typeface="Calibri" charset="0"/>
                    <a:ea typeface="Calibri" charset="0"/>
                    <a:cs typeface="Calibri" charset="0"/>
                  </a:rPr>
                  <a:t>Working Group 3 </a:t>
                </a:r>
              </a:p>
              <a:p>
                <a:pPr algn="ctr"/>
                <a:r>
                  <a:rPr lang="en-US" sz="1600" dirty="0">
                    <a:solidFill>
                      <a:srgbClr val="000660"/>
                    </a:solidFill>
                    <a:latin typeface="Calibri" charset="0"/>
                    <a:ea typeface="Calibri" charset="0"/>
                    <a:cs typeface="Calibri" charset="0"/>
                  </a:rPr>
                  <a:t>Legal Aspects </a:t>
                </a:r>
              </a:p>
              <a:p>
                <a:pPr algn="ctr"/>
                <a:r>
                  <a:rPr lang="en-US" sz="1600" dirty="0">
                    <a:solidFill>
                      <a:srgbClr val="000660"/>
                    </a:solidFill>
                    <a:latin typeface="Calibri" charset="0"/>
                    <a:ea typeface="Calibri" charset="0"/>
                    <a:cs typeface="Calibri" charset="0"/>
                  </a:rPr>
                  <a:t>+ Business Plan </a:t>
                </a:r>
                <a:br>
                  <a:rPr lang="en-US" sz="1600" dirty="0">
                    <a:solidFill>
                      <a:srgbClr val="000660"/>
                    </a:solidFill>
                    <a:latin typeface="Calibri" charset="0"/>
                    <a:ea typeface="Calibri" charset="0"/>
                    <a:cs typeface="Calibri" charset="0"/>
                  </a:rPr>
                </a:br>
                <a:r>
                  <a:rPr lang="en-US" sz="1600" dirty="0">
                    <a:solidFill>
                      <a:srgbClr val="000660"/>
                    </a:solidFill>
                    <a:latin typeface="Calibri" charset="0"/>
                    <a:ea typeface="Calibri" charset="0"/>
                    <a:cs typeface="Calibri" charset="0"/>
                  </a:rPr>
                  <a:t>SEEIIST SC </a:t>
                </a:r>
              </a:p>
            </p:txBody>
          </p:sp>
          <p:cxnSp>
            <p:nvCxnSpPr>
              <p:cNvPr id="38" name="Straight Connector 37"/>
              <p:cNvCxnSpPr/>
              <p:nvPr/>
            </p:nvCxnSpPr>
            <p:spPr>
              <a:xfrm>
                <a:off x="1524000" y="3701556"/>
                <a:ext cx="0" cy="288000"/>
              </a:xfrm>
              <a:prstGeom prst="line">
                <a:avLst/>
              </a:prstGeom>
              <a:ln w="12700">
                <a:solidFill>
                  <a:srgbClr val="FFFE6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7162800" y="3717000"/>
                <a:ext cx="0" cy="288000"/>
              </a:xfrm>
              <a:prstGeom prst="line">
                <a:avLst/>
              </a:prstGeom>
              <a:ln w="12700">
                <a:solidFill>
                  <a:srgbClr val="FFFE6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4191000" y="3680456"/>
                <a:ext cx="0" cy="288000"/>
              </a:xfrm>
              <a:prstGeom prst="line">
                <a:avLst/>
              </a:prstGeom>
              <a:ln w="12700">
                <a:solidFill>
                  <a:srgbClr val="FFFE6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0BEC67E0-9A09-CF41-8631-757B8DC130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08" r="76667" b="17354"/>
          <a:stretch/>
        </p:blipFill>
        <p:spPr>
          <a:xfrm>
            <a:off x="0" y="6370304"/>
            <a:ext cx="9133778" cy="462424"/>
          </a:xfrm>
          <a:prstGeom prst="rect">
            <a:avLst/>
          </a:prstGeom>
          <a:solidFill>
            <a:srgbClr val="162A9F"/>
          </a:solidFill>
          <a:ln>
            <a:solidFill>
              <a:srgbClr val="FFC000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F8F02C5-8082-5149-9DAC-324CC17EA1AE}"/>
              </a:ext>
            </a:extLst>
          </p:cNvPr>
          <p:cNvSpPr txBox="1"/>
          <p:nvPr/>
        </p:nvSpPr>
        <p:spPr>
          <a:xfrm>
            <a:off x="2400300" y="3717"/>
            <a:ext cx="45339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>
                    <a:lumMod val="85000"/>
                  </a:schemeClr>
                </a:solidFill>
              </a:rPr>
              <a:t>SEEIIST – Actions in Place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62A82B-CE7F-7E45-87B8-9BE151B84D90}"/>
              </a:ext>
            </a:extLst>
          </p:cNvPr>
          <p:cNvSpPr txBox="1"/>
          <p:nvPr/>
        </p:nvSpPr>
        <p:spPr>
          <a:xfrm>
            <a:off x="38100" y="6424235"/>
            <a:ext cx="2362200" cy="338554"/>
          </a:xfrm>
          <a:prstGeom prst="rect">
            <a:avLst/>
          </a:prstGeom>
          <a:solidFill>
            <a:srgbClr val="162A9F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SCIENCE FOR DIPLOMACY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91C18DA-ECA2-5E4B-BF2A-98A59ADE9B90}"/>
              </a:ext>
            </a:extLst>
          </p:cNvPr>
          <p:cNvSpPr txBox="1"/>
          <p:nvPr/>
        </p:nvSpPr>
        <p:spPr>
          <a:xfrm>
            <a:off x="7029914" y="6424235"/>
            <a:ext cx="2094571" cy="338554"/>
          </a:xfrm>
          <a:prstGeom prst="rect">
            <a:avLst/>
          </a:prstGeom>
          <a:solidFill>
            <a:srgbClr val="162A9F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SCIENCE FOR SOCIETY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EEF4934-EAC2-FD45-B1CA-163A577666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3" b="3139"/>
          <a:stretch/>
        </p:blipFill>
        <p:spPr>
          <a:xfrm>
            <a:off x="8208377" y="3717"/>
            <a:ext cx="925401" cy="5553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6889F0B-3F0A-EB44-B078-7160C30889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8" t="7385" r="2117" b="21946"/>
          <a:stretch/>
        </p:blipFill>
        <p:spPr>
          <a:xfrm>
            <a:off x="3906029" y="4016224"/>
            <a:ext cx="1255739" cy="17250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070754-2096-FC47-9706-6551C4DD04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4016224"/>
            <a:ext cx="1255739" cy="17183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76642-59C8-6942-B362-F2846BB272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920" y="4033864"/>
            <a:ext cx="1305460" cy="170509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DB1A082-71E0-D54D-8FC1-A914AA375C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7" t="9387" r="15570"/>
          <a:stretch/>
        </p:blipFill>
        <p:spPr>
          <a:xfrm>
            <a:off x="3705091" y="2093975"/>
            <a:ext cx="1429018" cy="17284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079A60-475C-3941-B710-486A802B65D7}"/>
              </a:ext>
            </a:extLst>
          </p:cNvPr>
          <p:cNvSpPr txBox="1"/>
          <p:nvPr/>
        </p:nvSpPr>
        <p:spPr>
          <a:xfrm>
            <a:off x="657640" y="5709047"/>
            <a:ext cx="275985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bg1">
                    <a:lumMod val="85000"/>
                  </a:schemeClr>
                </a:solidFill>
              </a:rPr>
              <a:t>WG1 Coordinator:</a:t>
            </a:r>
          </a:p>
          <a:p>
            <a:r>
              <a:rPr lang="en-US" sz="1700" dirty="0">
                <a:solidFill>
                  <a:schemeClr val="bg1">
                    <a:lumMod val="85000"/>
                  </a:schemeClr>
                </a:solidFill>
              </a:rPr>
              <a:t>Dr. Maurizio </a:t>
            </a:r>
            <a:r>
              <a:rPr lang="en-US" sz="1700" dirty="0" err="1">
                <a:solidFill>
                  <a:schemeClr val="bg1">
                    <a:lumMod val="85000"/>
                  </a:schemeClr>
                </a:solidFill>
              </a:rPr>
              <a:t>Vretenar</a:t>
            </a:r>
            <a:r>
              <a:rPr lang="en-US" sz="1700" dirty="0">
                <a:solidFill>
                  <a:schemeClr val="bg1">
                    <a:lumMod val="85000"/>
                  </a:schemeClr>
                </a:solidFill>
              </a:rPr>
              <a:t> (CERN)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EE51AA4-4C1D-B64D-8AC3-C9CBBFBE802B}"/>
              </a:ext>
            </a:extLst>
          </p:cNvPr>
          <p:cNvSpPr txBox="1"/>
          <p:nvPr/>
        </p:nvSpPr>
        <p:spPr>
          <a:xfrm>
            <a:off x="3502412" y="5738955"/>
            <a:ext cx="22887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bg1">
                    <a:lumMod val="85000"/>
                  </a:schemeClr>
                </a:solidFill>
              </a:rPr>
              <a:t>WG2 Coordinator:</a:t>
            </a:r>
          </a:p>
          <a:p>
            <a:r>
              <a:rPr lang="en-US" sz="1700" dirty="0">
                <a:solidFill>
                  <a:schemeClr val="bg1">
                    <a:lumMod val="85000"/>
                  </a:schemeClr>
                </a:solidFill>
              </a:rPr>
              <a:t>Dr. Marco Durante (GSI)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7081CF4-30C8-354A-9D5B-3F7DEDB1331A}"/>
              </a:ext>
            </a:extLst>
          </p:cNvPr>
          <p:cNvSpPr txBox="1"/>
          <p:nvPr/>
        </p:nvSpPr>
        <p:spPr>
          <a:xfrm>
            <a:off x="6173444" y="5746019"/>
            <a:ext cx="243715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bg1">
                    <a:lumMod val="85000"/>
                  </a:schemeClr>
                </a:solidFill>
              </a:rPr>
              <a:t>WG3 Coordinator:</a:t>
            </a:r>
          </a:p>
          <a:p>
            <a:r>
              <a:rPr lang="en-US" sz="1700" dirty="0">
                <a:solidFill>
                  <a:schemeClr val="bg1">
                    <a:lumMod val="85000"/>
                  </a:schemeClr>
                </a:solidFill>
              </a:rPr>
              <a:t>Dr. Mark </a:t>
            </a:r>
            <a:r>
              <a:rPr lang="en-US" sz="1700" dirty="0" err="1">
                <a:solidFill>
                  <a:schemeClr val="bg1">
                    <a:lumMod val="85000"/>
                  </a:schemeClr>
                </a:solidFill>
              </a:rPr>
              <a:t>Plesko</a:t>
            </a:r>
            <a:r>
              <a:rPr lang="en-US" sz="1700" dirty="0">
                <a:solidFill>
                  <a:schemeClr val="bg1">
                    <a:lumMod val="85000"/>
                  </a:schemeClr>
                </a:solidFill>
              </a:rPr>
              <a:t> (</a:t>
            </a:r>
            <a:r>
              <a:rPr lang="en-US" sz="1700" dirty="0" err="1">
                <a:solidFill>
                  <a:schemeClr val="bg1">
                    <a:lumMod val="85000"/>
                  </a:schemeClr>
                </a:solidFill>
              </a:rPr>
              <a:t>CosyLab</a:t>
            </a:r>
            <a:r>
              <a:rPr lang="en-US" sz="1700" dirty="0">
                <a:solidFill>
                  <a:schemeClr val="bg1">
                    <a:lumMod val="85000"/>
                  </a:schemeClr>
                </a:solidFill>
              </a:rPr>
              <a:t>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61AED19-AFE8-A64B-849D-381A00144D3A}"/>
              </a:ext>
            </a:extLst>
          </p:cNvPr>
          <p:cNvSpPr txBox="1"/>
          <p:nvPr/>
        </p:nvSpPr>
        <p:spPr>
          <a:xfrm>
            <a:off x="5698342" y="2965847"/>
            <a:ext cx="275985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bg1">
                    <a:lumMod val="85000"/>
                  </a:schemeClr>
                </a:solidFill>
              </a:rPr>
              <a:t>Overall Coordinator:</a:t>
            </a:r>
          </a:p>
          <a:p>
            <a:r>
              <a:rPr lang="en-US" sz="1700" dirty="0">
                <a:solidFill>
                  <a:schemeClr val="bg1">
                    <a:lumMod val="85000"/>
                  </a:schemeClr>
                </a:solidFill>
              </a:rPr>
              <a:t>Dr. Horst </a:t>
            </a:r>
            <a:r>
              <a:rPr lang="en-US" sz="1700" dirty="0" err="1">
                <a:solidFill>
                  <a:schemeClr val="bg1">
                    <a:lumMod val="85000"/>
                  </a:schemeClr>
                </a:solidFill>
              </a:rPr>
              <a:t>Wenninger</a:t>
            </a:r>
            <a:r>
              <a:rPr lang="en-US" sz="1700" dirty="0">
                <a:solidFill>
                  <a:schemeClr val="bg1">
                    <a:lumMod val="85000"/>
                  </a:schemeClr>
                </a:solidFill>
              </a:rPr>
              <a:t>  (CERN)</a:t>
            </a:r>
          </a:p>
        </p:txBody>
      </p:sp>
    </p:spTree>
    <p:extLst>
      <p:ext uri="{BB962C8B-B14F-4D97-AF65-F5344CB8AC3E}">
        <p14:creationId xmlns:p14="http://schemas.microsoft.com/office/powerpoint/2010/main" val="123878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2" grpId="0"/>
      <p:bldP spid="37" grpId="0"/>
      <p:bldP spid="4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6DC411F-FD10-BE4F-B719-6A5849148E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08" r="76667" b="17354"/>
          <a:stretch/>
        </p:blipFill>
        <p:spPr>
          <a:xfrm>
            <a:off x="0" y="5951656"/>
            <a:ext cx="9133778" cy="8810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676810-AB21-0248-AFD8-85AC4234C2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08" r="76667" b="17354"/>
          <a:stretch/>
        </p:blipFill>
        <p:spPr>
          <a:xfrm>
            <a:off x="0" y="3717"/>
            <a:ext cx="9133778" cy="55687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6200" y="26313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D651"/>
                </a:solidFill>
              </a:rPr>
              <a:t>SEEIIST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A66895C-006E-2D47-834D-9550E947AE4C}"/>
              </a:ext>
            </a:extLst>
          </p:cNvPr>
          <p:cNvSpPr txBox="1"/>
          <p:nvPr/>
        </p:nvSpPr>
        <p:spPr>
          <a:xfrm>
            <a:off x="54362" y="605482"/>
            <a:ext cx="8763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C000"/>
                </a:solidFill>
              </a:rPr>
              <a:t>SEEIIST Accelerator Design - hosted at CERN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7200" y="1981200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2000" dirty="0">
                <a:solidFill>
                  <a:srgbClr val="00B0F0"/>
                </a:solidFill>
              </a:rPr>
              <a:t>Objectives: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62000" y="6021049"/>
            <a:ext cx="7973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SEEIIST is</a:t>
            </a:r>
            <a:r>
              <a:rPr lang="en-US" sz="2400" dirty="0">
                <a:solidFill>
                  <a:srgbClr val="FFC000"/>
                </a:solidFill>
              </a:rPr>
              <a:t> in the best hands </a:t>
            </a:r>
            <a:r>
              <a:rPr lang="en-US" sz="2400" dirty="0">
                <a:solidFill>
                  <a:schemeClr val="bg1"/>
                </a:solidFill>
              </a:rPr>
              <a:t>in what concerns the development </a:t>
            </a:r>
          </a:p>
          <a:p>
            <a:r>
              <a:rPr lang="en-US" sz="2400" dirty="0">
                <a:solidFill>
                  <a:schemeClr val="bg1"/>
                </a:solidFill>
              </a:rPr>
              <a:t>of an innovative design of a light-ion medical accelerator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3" b="3139"/>
          <a:stretch/>
        </p:blipFill>
        <p:spPr>
          <a:xfrm>
            <a:off x="8153400" y="26313"/>
            <a:ext cx="925401" cy="555309"/>
          </a:xfrm>
          <a:prstGeom prst="rect">
            <a:avLst/>
          </a:prstGeom>
        </p:spPr>
      </p:pic>
      <p:pic>
        <p:nvPicPr>
          <p:cNvPr id="27" name="Picture 1">
            <a:extLst>
              <a:ext uri="{FF2B5EF4-FFF2-40B4-BE49-F238E27FC236}">
                <a16:creationId xmlns:a16="http://schemas.microsoft.com/office/drawing/2014/main" id="{93D620C4-2CBD-C448-A2FF-F251B05C1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1589" y="1155047"/>
            <a:ext cx="2785398" cy="1816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9" descr="0807031_01-A4-at-144-dpi.jpg">
            <a:extLst>
              <a:ext uri="{FF2B5EF4-FFF2-40B4-BE49-F238E27FC236}">
                <a16:creationId xmlns:a16="http://schemas.microsoft.com/office/drawing/2014/main" id="{2A089210-CA4E-0543-A6DB-C7454A254771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2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51" y="1142969"/>
            <a:ext cx="6411951" cy="480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Shape 49">
            <a:extLst>
              <a:ext uri="{FF2B5EF4-FFF2-40B4-BE49-F238E27FC236}">
                <a16:creationId xmlns:a16="http://schemas.microsoft.com/office/drawing/2014/main" id="{216EDC29-7263-9E48-B01A-21774CD2AD71}"/>
              </a:ext>
            </a:extLst>
          </p:cNvPr>
          <p:cNvSpPr/>
          <p:nvPr/>
        </p:nvSpPr>
        <p:spPr>
          <a:xfrm>
            <a:off x="1600200" y="3398003"/>
            <a:ext cx="3886200" cy="768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0004" tIns="30004" rIns="30004" bIns="30004" anchor="ctr">
            <a:spAutoFit/>
          </a:bodyPr>
          <a:lstStyle/>
          <a:p>
            <a:pPr lvl="0">
              <a:defRPr sz="1800"/>
            </a:pPr>
            <a:r>
              <a:rPr lang="en-US" sz="2900" b="1" dirty="0">
                <a:solidFill>
                  <a:srgbClr val="FFD651"/>
                </a:solidFill>
                <a:latin typeface="Helvetica"/>
                <a:ea typeface="Helvetica"/>
                <a:cs typeface="Helvetica"/>
                <a:sym typeface="Helvetica"/>
              </a:rPr>
              <a:t>             </a:t>
            </a:r>
            <a:r>
              <a:rPr sz="1700" b="1" dirty="0">
                <a:solidFill>
                  <a:srgbClr val="FFD651"/>
                </a:solidFill>
                <a:latin typeface="Helvetica"/>
                <a:ea typeface="Helvetica"/>
                <a:cs typeface="Helvetica"/>
                <a:sym typeface="Helvetica"/>
              </a:rPr>
              <a:t>CERN</a:t>
            </a:r>
            <a:r>
              <a:rPr lang="en-US" sz="1700" b="1" dirty="0">
                <a:solidFill>
                  <a:srgbClr val="FFD651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</a:p>
          <a:p>
            <a:pPr lvl="0">
              <a:defRPr sz="1800"/>
            </a:pPr>
            <a:r>
              <a:rPr lang="en-US" sz="1700" dirty="0">
                <a:solidFill>
                  <a:srgbClr val="FFD651"/>
                </a:solidFill>
                <a:latin typeface="Helvetica"/>
                <a:ea typeface="Helvetica"/>
                <a:cs typeface="Helvetica"/>
                <a:sym typeface="Helvetica"/>
              </a:rPr>
              <a:t>accelerating science and innovation</a:t>
            </a:r>
            <a:endParaRPr sz="1700" dirty="0">
              <a:solidFill>
                <a:srgbClr val="FFD651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31" name="Picture 30" descr="0611042_01-A4-at-140001.jpg">
            <a:extLst>
              <a:ext uri="{FF2B5EF4-FFF2-40B4-BE49-F238E27FC236}">
                <a16:creationId xmlns:a16="http://schemas.microsoft.com/office/drawing/2014/main" id="{C284FFC1-76C4-3243-B8DC-9E1F9C218C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687" y="4205373"/>
            <a:ext cx="2705355" cy="1796358"/>
          </a:xfrm>
          <a:prstGeom prst="rect">
            <a:avLst/>
          </a:prstGeom>
        </p:spPr>
      </p:pic>
      <p:pic>
        <p:nvPicPr>
          <p:cNvPr id="36" name="image27.jpg" descr="interconnect">
            <a:extLst>
              <a:ext uri="{FF2B5EF4-FFF2-40B4-BE49-F238E27FC236}">
                <a16:creationId xmlns:a16="http://schemas.microsoft.com/office/drawing/2014/main" id="{DE13DE42-BFCA-4C47-AF6A-BB692D460D1D}"/>
              </a:ext>
            </a:extLst>
          </p:cNvPr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75031" y="2964986"/>
            <a:ext cx="2735515" cy="1454614"/>
          </a:xfrm>
          <a:prstGeom prst="rect">
            <a:avLst/>
          </a:prstGeom>
          <a:ln w="12700" cap="flat">
            <a:noFill/>
            <a:miter lim="400000"/>
          </a:ln>
          <a:effectLst>
            <a:outerShdw blurRad="101600" dist="76200" dir="2700000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492665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95A0F29-9DF7-4847-8FEC-C34BB805C1C5}"/>
              </a:ext>
            </a:extLst>
          </p:cNvPr>
          <p:cNvSpPr txBox="1"/>
          <p:nvPr/>
        </p:nvSpPr>
        <p:spPr>
          <a:xfrm>
            <a:off x="582600" y="909870"/>
            <a:ext cx="8028000" cy="3960000"/>
          </a:xfrm>
          <a:prstGeom prst="rect">
            <a:avLst/>
          </a:prstGeom>
          <a:noFill/>
          <a:ln w="22225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0963" name="Picture 3" descr="pazienteGS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990600"/>
            <a:ext cx="2751103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90600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457200" y="4876800"/>
            <a:ext cx="8610600" cy="830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CCCC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0" tIns="45716" rIns="91430" bIns="45716">
            <a:spAutoFit/>
          </a:bodyPr>
          <a:lstStyle>
            <a:lvl1pPr eaLnBrk="0" hangingPunct="0">
              <a:defRPr sz="24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en-US" b="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Heavy </a:t>
            </a:r>
            <a:r>
              <a:rPr lang="de-DE" altLang="en-US" b="0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ion</a:t>
            </a:r>
            <a:r>
              <a:rPr lang="de-DE" altLang="en-US" b="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lang="de-DE" altLang="en-US" b="0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radiation</a:t>
            </a:r>
            <a:r>
              <a:rPr lang="de-DE" altLang="en-US" b="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lang="de-DE" altLang="en-US" b="0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is</a:t>
            </a:r>
            <a:r>
              <a:rPr lang="de-DE" altLang="en-US" b="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not </a:t>
            </a:r>
            <a:r>
              <a:rPr lang="de-DE" altLang="en-US" b="0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present</a:t>
            </a:r>
            <a:r>
              <a:rPr lang="de-DE" altLang="en-US" b="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lang="de-DE" altLang="en-US" b="0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naturally</a:t>
            </a:r>
            <a:r>
              <a:rPr lang="de-DE" altLang="en-US" b="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on Earth (</a:t>
            </a:r>
            <a:r>
              <a:rPr lang="de-DE" altLang="en-US" b="0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they</a:t>
            </a:r>
            <a:r>
              <a:rPr lang="de-DE" altLang="en-US" b="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lang="de-DE" altLang="en-US" b="0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are</a:t>
            </a:r>
            <a:r>
              <a:rPr lang="de-DE" altLang="en-US" b="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lang="de-DE" altLang="en-US" b="0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part</a:t>
            </a:r>
            <a:r>
              <a:rPr lang="de-DE" altLang="en-US" b="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lang="de-DE" altLang="en-US" b="0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of</a:t>
            </a:r>
            <a:r>
              <a:rPr lang="de-DE" altLang="en-US" b="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lang="de-DE" altLang="en-US" b="0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the</a:t>
            </a:r>
            <a:r>
              <a:rPr lang="de-DE" altLang="en-US" b="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lang="de-DE" altLang="en-US" b="0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cosmic</a:t>
            </a:r>
            <a:r>
              <a:rPr lang="de-DE" altLang="en-US" b="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lang="de-DE" altLang="en-US" b="0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rays</a:t>
            </a:r>
            <a:r>
              <a:rPr lang="de-DE" altLang="en-US" b="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, but </a:t>
            </a:r>
            <a:r>
              <a:rPr lang="de-DE" altLang="en-US" b="0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are</a:t>
            </a:r>
            <a:r>
              <a:rPr lang="de-DE" altLang="en-US" b="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lang="de-DE" altLang="en-US" b="0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absorbed</a:t>
            </a:r>
            <a:r>
              <a:rPr lang="de-DE" altLang="en-US" b="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in </a:t>
            </a:r>
            <a:r>
              <a:rPr lang="de-DE" altLang="en-US" b="0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the</a:t>
            </a:r>
            <a:r>
              <a:rPr lang="de-DE" altLang="en-US" b="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lang="de-DE" altLang="en-US" b="0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upper</a:t>
            </a:r>
            <a:r>
              <a:rPr lang="de-DE" altLang="en-US" b="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lang="de-DE" altLang="en-US" b="0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atmosphere</a:t>
            </a:r>
            <a:r>
              <a:rPr lang="de-DE" altLang="en-US" b="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)  </a:t>
            </a:r>
            <a:endParaRPr lang="en-US" altLang="en-US" b="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1F1913-AF88-2E44-A907-25C70C5BD522}"/>
              </a:ext>
            </a:extLst>
          </p:cNvPr>
          <p:cNvSpPr txBox="1"/>
          <p:nvPr/>
        </p:nvSpPr>
        <p:spPr>
          <a:xfrm>
            <a:off x="720726" y="310450"/>
            <a:ext cx="7737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Why are we interested in energetic heavy ions ?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41711E74-11FA-624E-B1E5-50B25CC619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756" y="5791200"/>
            <a:ext cx="8291590" cy="830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CCCC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0" tIns="45716" rIns="91430" bIns="45716">
            <a:spAutoFit/>
          </a:bodyPr>
          <a:lstStyle>
            <a:lvl1pPr eaLnBrk="0" hangingPunct="0">
              <a:defRPr sz="24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en-US" b="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Create </a:t>
            </a:r>
            <a:r>
              <a:rPr lang="de-DE" altLang="en-US" b="0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energetic</a:t>
            </a:r>
            <a:r>
              <a:rPr lang="de-DE" altLang="en-US" b="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heavy </a:t>
            </a:r>
            <a:r>
              <a:rPr lang="de-DE" altLang="en-US" b="0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ions</a:t>
            </a:r>
            <a:r>
              <a:rPr lang="de-DE" altLang="en-US" b="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lang="de-DE" altLang="en-US" b="0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by</a:t>
            </a:r>
            <a:r>
              <a:rPr lang="de-DE" altLang="en-US" b="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lang="de-DE" altLang="en-US" b="0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accelerators</a:t>
            </a:r>
            <a:r>
              <a:rPr lang="de-DE" altLang="en-US" b="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lang="de-DE" altLang="en-US" b="0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to</a:t>
            </a:r>
            <a:r>
              <a:rPr lang="de-DE" altLang="en-US" b="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lang="de-DE" altLang="en-US" b="0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study</a:t>
            </a:r>
            <a:r>
              <a:rPr lang="de-DE" altLang="en-US" b="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DNA </a:t>
            </a:r>
            <a:r>
              <a:rPr lang="de-DE" altLang="en-US" b="0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effects</a:t>
            </a:r>
            <a:r>
              <a:rPr lang="de-DE" altLang="en-US" b="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br>
              <a:rPr lang="de-DE" altLang="en-US" b="0" dirty="0">
                <a:solidFill>
                  <a:schemeClr val="bg1">
                    <a:lumMod val="95000"/>
                  </a:schemeClr>
                </a:solidFill>
                <a:latin typeface="+mj-lt"/>
              </a:rPr>
            </a:br>
            <a:r>
              <a:rPr lang="de-DE" altLang="en-US" b="0" dirty="0">
                <a:solidFill>
                  <a:srgbClr val="FFC000"/>
                </a:solidFill>
                <a:latin typeface="+mj-lt"/>
              </a:rPr>
              <a:t>Dual </a:t>
            </a:r>
            <a:r>
              <a:rPr lang="de-DE" altLang="en-US" b="0" dirty="0" err="1">
                <a:solidFill>
                  <a:srgbClr val="FFC000"/>
                </a:solidFill>
                <a:latin typeface="+mj-lt"/>
              </a:rPr>
              <a:t>mission</a:t>
            </a:r>
            <a:r>
              <a:rPr lang="de-DE" altLang="en-US" b="0" dirty="0">
                <a:solidFill>
                  <a:srgbClr val="FFC000"/>
                </a:solidFill>
                <a:latin typeface="+mj-lt"/>
              </a:rPr>
              <a:t> – </a:t>
            </a:r>
            <a:r>
              <a:rPr lang="de-DE" altLang="en-US" b="0" dirty="0" err="1">
                <a:solidFill>
                  <a:srgbClr val="FFC000"/>
                </a:solidFill>
                <a:latin typeface="+mj-lt"/>
              </a:rPr>
              <a:t>assure</a:t>
            </a:r>
            <a:r>
              <a:rPr lang="de-DE" altLang="en-US" b="0" dirty="0">
                <a:solidFill>
                  <a:srgbClr val="FFC000"/>
                </a:solidFill>
                <a:latin typeface="+mj-lt"/>
              </a:rPr>
              <a:t> </a:t>
            </a:r>
            <a:r>
              <a:rPr lang="de-DE" altLang="en-US" b="0" dirty="0" err="1">
                <a:solidFill>
                  <a:srgbClr val="FFC000"/>
                </a:solidFill>
                <a:latin typeface="+mj-lt"/>
              </a:rPr>
              <a:t>health</a:t>
            </a:r>
            <a:r>
              <a:rPr lang="de-DE" altLang="en-US" b="0" dirty="0">
                <a:solidFill>
                  <a:srgbClr val="FFC000"/>
                </a:solidFill>
                <a:latin typeface="+mj-lt"/>
              </a:rPr>
              <a:t> in </a:t>
            </a:r>
            <a:r>
              <a:rPr lang="de-DE" altLang="en-US" b="0" dirty="0" err="1">
                <a:solidFill>
                  <a:srgbClr val="FFC000"/>
                </a:solidFill>
                <a:latin typeface="+mj-lt"/>
              </a:rPr>
              <a:t>deep</a:t>
            </a:r>
            <a:r>
              <a:rPr lang="de-DE" altLang="en-US" b="0" dirty="0">
                <a:solidFill>
                  <a:srgbClr val="FFC000"/>
                </a:solidFill>
                <a:latin typeface="+mj-lt"/>
              </a:rPr>
              <a:t> </a:t>
            </a:r>
            <a:r>
              <a:rPr lang="de-DE" altLang="en-US" b="0" dirty="0" err="1">
                <a:solidFill>
                  <a:srgbClr val="FFC000"/>
                </a:solidFill>
                <a:latin typeface="+mj-lt"/>
              </a:rPr>
              <a:t>space</a:t>
            </a:r>
            <a:r>
              <a:rPr lang="de-DE" altLang="en-US" b="0" dirty="0">
                <a:solidFill>
                  <a:srgbClr val="FFC000"/>
                </a:solidFill>
                <a:latin typeface="+mj-lt"/>
              </a:rPr>
              <a:t> </a:t>
            </a:r>
            <a:r>
              <a:rPr lang="de-DE" altLang="en-US" b="0" dirty="0" err="1">
                <a:solidFill>
                  <a:srgbClr val="FFC000"/>
                </a:solidFill>
                <a:latin typeface="+mj-lt"/>
              </a:rPr>
              <a:t>and</a:t>
            </a:r>
            <a:r>
              <a:rPr lang="de-DE" altLang="en-US" b="0" dirty="0">
                <a:solidFill>
                  <a:srgbClr val="FFC000"/>
                </a:solidFill>
                <a:latin typeface="+mj-lt"/>
              </a:rPr>
              <a:t> kill </a:t>
            </a:r>
            <a:r>
              <a:rPr lang="de-DE" altLang="en-US" b="0" dirty="0" err="1">
                <a:solidFill>
                  <a:srgbClr val="FFC000"/>
                </a:solidFill>
                <a:latin typeface="+mj-lt"/>
              </a:rPr>
              <a:t>cancer</a:t>
            </a:r>
            <a:r>
              <a:rPr lang="de-DE" altLang="en-US" b="0" dirty="0">
                <a:solidFill>
                  <a:srgbClr val="FFC000"/>
                </a:solidFill>
                <a:latin typeface="+mj-lt"/>
              </a:rPr>
              <a:t> </a:t>
            </a:r>
            <a:r>
              <a:rPr lang="de-DE" altLang="en-US" b="0" dirty="0" err="1">
                <a:solidFill>
                  <a:srgbClr val="FFC000"/>
                </a:solidFill>
                <a:latin typeface="+mj-lt"/>
              </a:rPr>
              <a:t>cells</a:t>
            </a:r>
            <a:r>
              <a:rPr lang="de-DE" altLang="en-US" b="0" dirty="0">
                <a:solidFill>
                  <a:srgbClr val="FFC000"/>
                </a:solidFill>
                <a:latin typeface="+mj-lt"/>
              </a:rPr>
              <a:t> </a:t>
            </a:r>
            <a:endParaRPr lang="en-US" altLang="en-US" b="0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348D85-81E5-D849-BFA7-5329B5C7DA0E}"/>
              </a:ext>
            </a:extLst>
          </p:cNvPr>
          <p:cNvSpPr txBox="1"/>
          <p:nvPr/>
        </p:nvSpPr>
        <p:spPr>
          <a:xfrm>
            <a:off x="6858000" y="4419600"/>
            <a:ext cx="1600200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GSI, Darmstadt</a:t>
            </a:r>
          </a:p>
        </p:txBody>
      </p:sp>
    </p:spTree>
    <p:extLst>
      <p:ext uri="{BB962C8B-B14F-4D97-AF65-F5344CB8AC3E}">
        <p14:creationId xmlns:p14="http://schemas.microsoft.com/office/powerpoint/2010/main" val="34576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Bild 1" descr="image04.jpeg">
            <a:extLst>
              <a:ext uri="{FF2B5EF4-FFF2-40B4-BE49-F238E27FC236}">
                <a16:creationId xmlns:a16="http://schemas.microsoft.com/office/drawing/2014/main" id="{A6E62663-FC11-5547-898E-96372BE395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46" b="7795"/>
          <a:stretch/>
        </p:blipFill>
        <p:spPr bwMode="auto">
          <a:xfrm>
            <a:off x="-1" y="1148208"/>
            <a:ext cx="9133779" cy="449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50F532B-BB2C-BD4B-ACA0-E46DFE59A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4000" contrast="61000"/>
            <a:alphaModFix/>
          </a:blip>
          <a:srcRect l="5559" t="5550" r="16681"/>
          <a:stretch>
            <a:fillRect/>
          </a:stretch>
        </p:blipFill>
        <p:spPr bwMode="auto">
          <a:xfrm>
            <a:off x="7419302" y="3057857"/>
            <a:ext cx="1249362" cy="1068387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round/>
            <a:headEnd/>
            <a:tailEnd/>
          </a:ln>
          <a:effectLst/>
        </p:spPr>
      </p:pic>
      <p:pic>
        <p:nvPicPr>
          <p:cNvPr id="24" name="Picture 23" descr="GSI_Logo_rgb.png">
            <a:extLst>
              <a:ext uri="{FF2B5EF4-FFF2-40B4-BE49-F238E27FC236}">
                <a16:creationId xmlns:a16="http://schemas.microsoft.com/office/drawing/2014/main" id="{A1C32409-FBEE-6D4C-A90B-F607501FD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996971"/>
            <a:ext cx="1189597" cy="396532"/>
          </a:xfrm>
          <a:prstGeom prst="rect">
            <a:avLst/>
          </a:prstGeom>
          <a:solidFill>
            <a:schemeClr val="bg1">
              <a:alpha val="62000"/>
            </a:schemeClr>
          </a:solidFill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B47F47-8672-9140-854E-F0A624548F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408" r="76667" b="17354"/>
          <a:stretch/>
        </p:blipFill>
        <p:spPr>
          <a:xfrm>
            <a:off x="0" y="3717"/>
            <a:ext cx="9133778" cy="55687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6200" y="26313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D651"/>
                </a:solidFill>
              </a:rPr>
              <a:t>SEEIIST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A66895C-006E-2D47-834D-9550E947AE4C}"/>
              </a:ext>
            </a:extLst>
          </p:cNvPr>
          <p:cNvSpPr txBox="1"/>
          <p:nvPr/>
        </p:nvSpPr>
        <p:spPr>
          <a:xfrm>
            <a:off x="152400" y="533400"/>
            <a:ext cx="8763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dirty="0">
                <a:solidFill>
                  <a:srgbClr val="FFC000"/>
                </a:solidFill>
              </a:rPr>
              <a:t>SEEIIST R&amp;D/Scientific Aspects – hosted by FAIR-GSI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062AF03-D49E-A040-8702-21A1129F79D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3" b="3139"/>
          <a:stretch/>
        </p:blipFill>
        <p:spPr>
          <a:xfrm>
            <a:off x="8229600" y="26534"/>
            <a:ext cx="878128" cy="5269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F7B583-5DE2-EC46-B363-228FF586AB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408" r="76667" b="17354"/>
          <a:stretch/>
        </p:blipFill>
        <p:spPr>
          <a:xfrm>
            <a:off x="0" y="5951656"/>
            <a:ext cx="9133778" cy="88107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DDC3776-FE8D-5345-A00E-D01A69277F0A}"/>
              </a:ext>
            </a:extLst>
          </p:cNvPr>
          <p:cNvSpPr txBox="1"/>
          <p:nvPr/>
        </p:nvSpPr>
        <p:spPr>
          <a:xfrm>
            <a:off x="762000" y="6021049"/>
            <a:ext cx="7973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SEEIIST is</a:t>
            </a:r>
            <a:r>
              <a:rPr lang="en-US" sz="2400" dirty="0">
                <a:solidFill>
                  <a:srgbClr val="FFC000"/>
                </a:solidFill>
              </a:rPr>
              <a:t> in the best hands </a:t>
            </a:r>
            <a:r>
              <a:rPr lang="en-US" sz="2400" dirty="0">
                <a:solidFill>
                  <a:schemeClr val="bg1"/>
                </a:solidFill>
              </a:rPr>
              <a:t>in what concerns clinical research, pre-clinical radiobiology, imaging and medical physics </a:t>
            </a:r>
          </a:p>
        </p:txBody>
      </p:sp>
    </p:spTree>
    <p:extLst>
      <p:ext uri="{BB962C8B-B14F-4D97-AF65-F5344CB8AC3E}">
        <p14:creationId xmlns:p14="http://schemas.microsoft.com/office/powerpoint/2010/main" val="28408466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28599"/>
            <a:ext cx="9144000" cy="533401"/>
          </a:xfrm>
          <a:prstGeom prst="rect">
            <a:avLst/>
          </a:prstGeom>
          <a:solidFill>
            <a:srgbClr val="3366FF">
              <a:alpha val="4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4F1-D793-6A4F-968D-B986D057B853}" type="slidenum">
              <a:rPr lang="en-US" smtClean="0"/>
              <a:pPr/>
              <a:t>21</a:t>
            </a:fld>
            <a:endParaRPr lang="en-US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879421770"/>
              </p:ext>
            </p:extLst>
          </p:nvPr>
        </p:nvGraphicFramePr>
        <p:xfrm>
          <a:off x="56644" y="838200"/>
          <a:ext cx="8974068" cy="5425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B39533E4-76E9-7244-88CC-87A6133177AC}"/>
              </a:ext>
            </a:extLst>
          </p:cNvPr>
          <p:cNvSpPr txBox="1"/>
          <p:nvPr/>
        </p:nvSpPr>
        <p:spPr>
          <a:xfrm>
            <a:off x="2276728" y="204438"/>
            <a:ext cx="45339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>
                    <a:lumMod val="85000"/>
                  </a:schemeClr>
                </a:solidFill>
              </a:rPr>
              <a:t>SEEIIST – Actions in Place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1E8BF2-F6E7-DB40-985C-CA54247D363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408" r="76667" b="17354"/>
          <a:stretch/>
        </p:blipFill>
        <p:spPr>
          <a:xfrm>
            <a:off x="0" y="6370304"/>
            <a:ext cx="9133778" cy="462424"/>
          </a:xfrm>
          <a:prstGeom prst="rect">
            <a:avLst/>
          </a:prstGeom>
          <a:solidFill>
            <a:srgbClr val="162A9F"/>
          </a:solidFill>
          <a:ln>
            <a:solidFill>
              <a:srgbClr val="2521BC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9467F09-DB2C-9146-83B3-54BAF508343E}"/>
              </a:ext>
            </a:extLst>
          </p:cNvPr>
          <p:cNvSpPr txBox="1"/>
          <p:nvPr/>
        </p:nvSpPr>
        <p:spPr>
          <a:xfrm>
            <a:off x="38100" y="6424235"/>
            <a:ext cx="2362200" cy="338554"/>
          </a:xfrm>
          <a:prstGeom prst="rect">
            <a:avLst/>
          </a:prstGeom>
          <a:solidFill>
            <a:srgbClr val="162A9F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SCIENCE FOR DIPLOMACY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57BB34-3DDD-7E45-BBD8-D6A564B0ED18}"/>
              </a:ext>
            </a:extLst>
          </p:cNvPr>
          <p:cNvSpPr txBox="1"/>
          <p:nvPr/>
        </p:nvSpPr>
        <p:spPr>
          <a:xfrm>
            <a:off x="7029914" y="6424235"/>
            <a:ext cx="2094571" cy="338554"/>
          </a:xfrm>
          <a:prstGeom prst="rect">
            <a:avLst/>
          </a:prstGeom>
          <a:solidFill>
            <a:srgbClr val="162A9F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SCIENCE FOR SOCIETY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4B597CE-3AA4-9C4E-8FC4-E927F05D2DF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3" b="3139"/>
          <a:stretch/>
        </p:blipFill>
        <p:spPr>
          <a:xfrm>
            <a:off x="8077199" y="227624"/>
            <a:ext cx="878128" cy="52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604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BED20836-5E75-3A42-867E-5B70CF77C8EE}"/>
              </a:ext>
            </a:extLst>
          </p:cNvPr>
          <p:cNvSpPr/>
          <p:nvPr/>
        </p:nvSpPr>
        <p:spPr>
          <a:xfrm>
            <a:off x="76200" y="1447800"/>
            <a:ext cx="2570369" cy="6658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B759CF-4913-944E-A475-06E1862DB5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08" r="76667" b="17354"/>
          <a:stretch/>
        </p:blipFill>
        <p:spPr>
          <a:xfrm>
            <a:off x="0" y="3717"/>
            <a:ext cx="9133778" cy="5568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9D797A-5C4B-A440-9439-0D32658B37E5}"/>
              </a:ext>
            </a:extLst>
          </p:cNvPr>
          <p:cNvSpPr txBox="1"/>
          <p:nvPr/>
        </p:nvSpPr>
        <p:spPr>
          <a:xfrm>
            <a:off x="76200" y="26313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D651"/>
                </a:solidFill>
              </a:rPr>
              <a:t>SEEIIST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E2549D-7667-E842-893B-6B83C07785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3" b="3139"/>
          <a:stretch/>
        </p:blipFill>
        <p:spPr>
          <a:xfrm>
            <a:off x="8119946" y="26313"/>
            <a:ext cx="925401" cy="5553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4684A8-95BA-8346-B8B9-9709594C46ED}"/>
              </a:ext>
            </a:extLst>
          </p:cNvPr>
          <p:cNvSpPr txBox="1"/>
          <p:nvPr/>
        </p:nvSpPr>
        <p:spPr>
          <a:xfrm>
            <a:off x="152400" y="533400"/>
            <a:ext cx="8763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rgbClr val="FFC000"/>
                </a:solidFill>
              </a:rPr>
              <a:t>HITRI – </a:t>
            </a:r>
            <a:r>
              <a:rPr lang="en-US" sz="2500" b="1" dirty="0">
                <a:solidFill>
                  <a:srgbClr val="FFC000"/>
                </a:solidFill>
              </a:rPr>
              <a:t>H</a:t>
            </a:r>
            <a:r>
              <a:rPr lang="en-US" sz="2500" dirty="0">
                <a:solidFill>
                  <a:srgbClr val="FFC000"/>
                </a:solidFill>
              </a:rPr>
              <a:t>adron </a:t>
            </a:r>
            <a:r>
              <a:rPr lang="en-US" sz="2500" b="1" dirty="0">
                <a:solidFill>
                  <a:srgbClr val="FFC000"/>
                </a:solidFill>
              </a:rPr>
              <a:t>I</a:t>
            </a:r>
            <a:r>
              <a:rPr lang="en-US" sz="2500" dirty="0">
                <a:solidFill>
                  <a:srgbClr val="FFC000"/>
                </a:solidFill>
              </a:rPr>
              <a:t>on </a:t>
            </a:r>
            <a:r>
              <a:rPr lang="en-US" sz="2500" b="1" dirty="0">
                <a:solidFill>
                  <a:srgbClr val="FFC000"/>
                </a:solidFill>
              </a:rPr>
              <a:t>T</a:t>
            </a:r>
            <a:r>
              <a:rPr lang="en-US" sz="2500" dirty="0">
                <a:solidFill>
                  <a:srgbClr val="FFC000"/>
                </a:solidFill>
              </a:rPr>
              <a:t>herapy </a:t>
            </a:r>
            <a:r>
              <a:rPr lang="en-US" sz="2500" b="1" dirty="0">
                <a:solidFill>
                  <a:srgbClr val="FFC000"/>
                </a:solidFill>
              </a:rPr>
              <a:t>R</a:t>
            </a:r>
            <a:r>
              <a:rPr lang="en-US" sz="2500" dirty="0">
                <a:solidFill>
                  <a:srgbClr val="FFC000"/>
                </a:solidFill>
              </a:rPr>
              <a:t>esearch </a:t>
            </a:r>
            <a:r>
              <a:rPr lang="en-US" sz="2500" b="1" dirty="0">
                <a:solidFill>
                  <a:srgbClr val="FFC000"/>
                </a:solidFill>
              </a:rPr>
              <a:t>I</a:t>
            </a:r>
            <a:r>
              <a:rPr lang="en-US" sz="2500" dirty="0">
                <a:solidFill>
                  <a:srgbClr val="FFC000"/>
                </a:solidFill>
              </a:rPr>
              <a:t>nfrastructure </a:t>
            </a:r>
          </a:p>
          <a:p>
            <a:pPr algn="ctr"/>
            <a:r>
              <a:rPr lang="en-US" sz="2500" dirty="0">
                <a:solidFill>
                  <a:srgbClr val="FFC000"/>
                </a:solidFill>
              </a:rPr>
              <a:t>Design Study Proposal  – EU H2020 INFRADEV-01-2019-2020 call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AF3510-2309-9045-9D91-1C4CB3B0EE2E}"/>
              </a:ext>
            </a:extLst>
          </p:cNvPr>
          <p:cNvSpPr txBox="1"/>
          <p:nvPr/>
        </p:nvSpPr>
        <p:spPr>
          <a:xfrm>
            <a:off x="3403549" y="1600200"/>
            <a:ext cx="2514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HITRI Consortium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42040B-7E9A-9E43-BE9F-AA426AD667F7}"/>
              </a:ext>
            </a:extLst>
          </p:cNvPr>
          <p:cNvSpPr txBox="1"/>
          <p:nvPr/>
        </p:nvSpPr>
        <p:spPr>
          <a:xfrm>
            <a:off x="1498549" y="6350913"/>
            <a:ext cx="67282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C000"/>
                </a:solidFill>
              </a:rPr>
              <a:t>Several beneficiaries from SEE Region through SEEIIST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6DC75A-1212-D743-8F25-2767069C7F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38" y="3300130"/>
            <a:ext cx="1729787" cy="5172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3E3D0E-E28E-BC41-A963-6FF573D2FF3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6155" y="2113677"/>
            <a:ext cx="999494" cy="9994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33FA64-2FF6-9C4B-87A1-E3C79B5114C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0133" y="2299929"/>
            <a:ext cx="1345202" cy="89492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C21F1BC-19EE-0144-92EE-EA6259722B82}"/>
              </a:ext>
            </a:extLst>
          </p:cNvPr>
          <p:cNvGrpSpPr/>
          <p:nvPr/>
        </p:nvGrpSpPr>
        <p:grpSpPr>
          <a:xfrm>
            <a:off x="5467475" y="2229456"/>
            <a:ext cx="966805" cy="998393"/>
            <a:chOff x="5331527" y="2429820"/>
            <a:chExt cx="966805" cy="998393"/>
          </a:xfrm>
        </p:grpSpPr>
        <p:pic>
          <p:nvPicPr>
            <p:cNvPr id="14" name="Picture 13" descr="GSI_Logo_rgb.png">
              <a:extLst>
                <a:ext uri="{FF2B5EF4-FFF2-40B4-BE49-F238E27FC236}">
                  <a16:creationId xmlns:a16="http://schemas.microsoft.com/office/drawing/2014/main" id="{206EA5B9-FBC3-2A43-ABCD-74B4F4FD4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31527" y="3105945"/>
              <a:ext cx="966805" cy="322268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6245676-2704-594E-B5BA-F85D82FD92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-14000" contrast="61000"/>
              <a:alphaModFix/>
            </a:blip>
            <a:srcRect l="5559" t="5550" r="16681"/>
            <a:stretch>
              <a:fillRect/>
            </a:stretch>
          </p:blipFill>
          <p:spPr bwMode="auto">
            <a:xfrm>
              <a:off x="5331527" y="2429820"/>
              <a:ext cx="966805" cy="71889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F8CAF53A-5F8D-2F4F-A20D-B2D4DB57CAE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331" y="3900347"/>
            <a:ext cx="1299802" cy="5635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19897D2-B7AE-3141-A4AB-2CD23FDC95A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92" b="8248"/>
          <a:stretch/>
        </p:blipFill>
        <p:spPr>
          <a:xfrm>
            <a:off x="6686209" y="4620912"/>
            <a:ext cx="975080" cy="61234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4AC447E-390E-7840-A53A-4C8D28278B8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7391" y="5658188"/>
            <a:ext cx="1443377" cy="5154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68D3D49-C764-764D-8C2E-C09397BF8FE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6209" y="4018396"/>
            <a:ext cx="1521528" cy="51052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pic>
        <p:nvPicPr>
          <p:cNvPr id="21" name="Picture 113" descr="tera_logo_noborder_gif">
            <a:extLst>
              <a:ext uri="{FF2B5EF4-FFF2-40B4-BE49-F238E27FC236}">
                <a16:creationId xmlns:a16="http://schemas.microsoft.com/office/drawing/2014/main" id="{0245357C-C83A-5347-9635-0C302D760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4306" y="5425204"/>
            <a:ext cx="1379446" cy="68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CCD11CD-241D-D04D-9E76-9FEDE59B677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39"/>
          <a:stretch/>
        </p:blipFill>
        <p:spPr>
          <a:xfrm>
            <a:off x="5359213" y="5493688"/>
            <a:ext cx="1117871" cy="5947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00DFB93-EB2D-B64C-8593-66506FC68434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027" y="4597683"/>
            <a:ext cx="1640408" cy="50497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96B084E-AEC1-C84A-9B03-60F0BFEBF43C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6209" y="3319887"/>
            <a:ext cx="1619591" cy="5317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1CEE05F-6F5A-AA48-930B-9C8CC8E0DF4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434" y="2520069"/>
            <a:ext cx="657403" cy="65740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F86D5C1-A6E0-D749-B49F-12D485C26E7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40878" y="2476257"/>
            <a:ext cx="652469" cy="65246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A51DCA6-208E-164D-A8B2-309BFF6A8B8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70" y="5190127"/>
            <a:ext cx="1041400" cy="56865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140A62D-1C2F-714A-B4A3-C3E5B85D403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595" y="5284828"/>
            <a:ext cx="712721" cy="71272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A914FAE-13E6-D747-BAD5-5A94361D942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994263" y="3398226"/>
            <a:ext cx="2901839" cy="19299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E257AE-5FA9-854D-9177-C09256CB5DE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98609"/>
            <a:ext cx="950269" cy="56360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2042FA0-16C2-1341-B194-EDE394B0B61B}"/>
              </a:ext>
            </a:extLst>
          </p:cNvPr>
          <p:cNvSpPr txBox="1"/>
          <p:nvPr/>
        </p:nvSpPr>
        <p:spPr>
          <a:xfrm>
            <a:off x="1103984" y="1498609"/>
            <a:ext cx="1542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TIARA prepared 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give advice</a:t>
            </a:r>
          </a:p>
        </p:txBody>
      </p:sp>
    </p:spTree>
    <p:extLst>
      <p:ext uri="{BB962C8B-B14F-4D97-AF65-F5344CB8AC3E}">
        <p14:creationId xmlns:p14="http://schemas.microsoft.com/office/powerpoint/2010/main" val="38711943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20EEE0E-E19F-7F48-8EC3-95A8D7E4C8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08" r="76667" b="17354"/>
          <a:stretch/>
        </p:blipFill>
        <p:spPr>
          <a:xfrm>
            <a:off x="0" y="11151"/>
            <a:ext cx="9133778" cy="9032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BC868E-ECDE-B741-8EDF-893978F24973}"/>
              </a:ext>
            </a:extLst>
          </p:cNvPr>
          <p:cNvSpPr txBox="1"/>
          <p:nvPr/>
        </p:nvSpPr>
        <p:spPr>
          <a:xfrm>
            <a:off x="304800" y="193357"/>
            <a:ext cx="8686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Additional drivers and missions for setting up the SEEIIST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C49AC3-9E13-F549-854F-36847047B421}"/>
              </a:ext>
            </a:extLst>
          </p:cNvPr>
          <p:cNvSpPr txBox="1"/>
          <p:nvPr/>
        </p:nvSpPr>
        <p:spPr>
          <a:xfrm>
            <a:off x="971550" y="1103293"/>
            <a:ext cx="7639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sz="26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matter where SEEIIST will be located</a:t>
            </a:r>
          </a:p>
          <a:p>
            <a:r>
              <a:rPr lang="en-US" sz="26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National benefits across the whole Region –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5396FF-CAE9-E749-94B3-DD5CA21012AC}"/>
              </a:ext>
            </a:extLst>
          </p:cNvPr>
          <p:cNvSpPr txBox="1"/>
          <p:nvPr/>
        </p:nvSpPr>
        <p:spPr>
          <a:xfrm>
            <a:off x="381000" y="2212777"/>
            <a:ext cx="81564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Treatment of patients: 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 participating parties will have their share for the treatment of patients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9CB177-D40D-904A-BAD1-725FA85F21C7}"/>
              </a:ext>
            </a:extLst>
          </p:cNvPr>
          <p:cNvSpPr txBox="1"/>
          <p:nvPr/>
        </p:nvSpPr>
        <p:spPr>
          <a:xfrm>
            <a:off x="380999" y="3083979"/>
            <a:ext cx="83058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Involving the local industry: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construction of the Facility would require more than 200 companies. The production of many different components can preferentially be assigned to our local industry.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98D7DF-D487-AA49-A149-0DE10831EBD3}"/>
              </a:ext>
            </a:extLst>
          </p:cNvPr>
          <p:cNvSpPr txBox="1"/>
          <p:nvPr/>
        </p:nvSpPr>
        <p:spPr>
          <a:xfrm>
            <a:off x="367987" y="4346377"/>
            <a:ext cx="83950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Powerful digital networks and big data handling -  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reach the </a:t>
            </a:r>
            <a:b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clinical and scientific goals two Networks will be set up, a </a:t>
            </a:r>
            <a:r>
              <a:rPr lang="en-US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Clinical- </a:t>
            </a:r>
            <a:br>
              <a:rPr lang="en-US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a </a:t>
            </a:r>
            <a:r>
              <a:rPr lang="en-US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Scientific Network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to be located in different parts of the region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74A326-55B5-4D40-A08A-2F43DA0712A4}"/>
              </a:ext>
            </a:extLst>
          </p:cNvPr>
          <p:cNvSpPr txBox="1"/>
          <p:nvPr/>
        </p:nvSpPr>
        <p:spPr>
          <a:xfrm>
            <a:off x="349402" y="5616714"/>
            <a:ext cx="83373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Training for building innovative capacity in South East Europe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all countries involved - Funding from IAEA, COST, MC ITN, IPA2020</a:t>
            </a:r>
            <a:endParaRPr lang="en-US" sz="2000" dirty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F462F4C-82DB-574C-BC0C-D01F41F03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" y="1498600"/>
            <a:ext cx="9080500" cy="3860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3463D9F-4691-A342-BF6A-2D4DE7B5C0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19200"/>
            <a:ext cx="80772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50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5AAF9A9-5D36-4949-9EA9-68F22F0600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08" r="76667" b="17354"/>
          <a:stretch/>
        </p:blipFill>
        <p:spPr>
          <a:xfrm>
            <a:off x="0" y="11151"/>
            <a:ext cx="9133778" cy="8009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74715" y="93938"/>
            <a:ext cx="59817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Time line of the SEEIIST Project</a:t>
            </a:r>
            <a:endParaRPr lang="en-US" sz="2800" dirty="0">
              <a:solidFill>
                <a:srgbClr val="FFC000"/>
              </a:solidFill>
              <a:effectLst>
                <a:outerShdw blurRad="50800" dist="38100" dir="2700000" algn="tl" rotWithShape="0">
                  <a:srgbClr val="000000"/>
                </a:outerShdw>
              </a:effectLst>
            </a:endParaRPr>
          </a:p>
        </p:txBody>
      </p:sp>
      <p:graphicFrame>
        <p:nvGraphicFramePr>
          <p:cNvPr id="6" name="Diagram 5"/>
          <p:cNvGraphicFramePr/>
          <p:nvPr>
            <p:extLst/>
          </p:nvPr>
        </p:nvGraphicFramePr>
        <p:xfrm>
          <a:off x="24426" y="838200"/>
          <a:ext cx="9119574" cy="5399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B37CCCD-1E41-064A-9BC8-51351115680C}"/>
              </a:ext>
            </a:extLst>
          </p:cNvPr>
          <p:cNvSpPr txBox="1"/>
          <p:nvPr/>
        </p:nvSpPr>
        <p:spPr>
          <a:xfrm>
            <a:off x="105078" y="5029200"/>
            <a:ext cx="1826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2017-2018: </a:t>
            </a:r>
            <a:r>
              <a:rPr lang="en-US" dirty="0">
                <a:solidFill>
                  <a:schemeClr val="bg1"/>
                </a:solidFill>
              </a:rPr>
              <a:t>Concept Studies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714BD7-7DAC-A346-A61D-5712C165E0A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7" r="6760" b="1637"/>
          <a:stretch/>
        </p:blipFill>
        <p:spPr>
          <a:xfrm>
            <a:off x="105078" y="2161864"/>
            <a:ext cx="1571322" cy="26288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A02D9C6-24C2-1E4B-97B9-4F367EC2635D}"/>
              </a:ext>
            </a:extLst>
          </p:cNvPr>
          <p:cNvSpPr txBox="1"/>
          <p:nvPr/>
        </p:nvSpPr>
        <p:spPr>
          <a:xfrm>
            <a:off x="1749316" y="1352542"/>
            <a:ext cx="327988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rgbClr val="FFC000"/>
                </a:solidFill>
              </a:rPr>
              <a:t>2019: 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700" dirty="0">
                <a:solidFill>
                  <a:schemeClr val="bg1"/>
                </a:solidFill>
              </a:rPr>
              <a:t>Start of the Design Study Phase 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700" dirty="0">
                <a:solidFill>
                  <a:schemeClr val="bg1"/>
                </a:solidFill>
              </a:rPr>
              <a:t>Application for Design-Study-Call INFRADEV-01-2019-2020 </a:t>
            </a:r>
          </a:p>
          <a:p>
            <a:r>
              <a:rPr lang="en-US" sz="1700" dirty="0">
                <a:solidFill>
                  <a:srgbClr val="FFC000"/>
                </a:solidFill>
              </a:rPr>
              <a:t>2020/21: 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700" dirty="0">
                <a:solidFill>
                  <a:schemeClr val="bg1"/>
                </a:solidFill>
              </a:rPr>
              <a:t>Selection of the site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700" dirty="0">
                <a:solidFill>
                  <a:schemeClr val="bg1"/>
                </a:solidFill>
              </a:rPr>
              <a:t>Application for the </a:t>
            </a:r>
          </a:p>
          <a:p>
            <a:r>
              <a:rPr lang="en-US" sz="1700" dirty="0">
                <a:solidFill>
                  <a:schemeClr val="bg1"/>
                </a:solidFill>
              </a:rPr>
              <a:t>      ESFRI Road Map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2003BD-2BFC-484E-A063-2ECF4B00C7A9}"/>
              </a:ext>
            </a:extLst>
          </p:cNvPr>
          <p:cNvSpPr txBox="1"/>
          <p:nvPr/>
        </p:nvSpPr>
        <p:spPr>
          <a:xfrm>
            <a:off x="6001381" y="1447800"/>
            <a:ext cx="284382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rgbClr val="FFC000"/>
                </a:solidFill>
              </a:rPr>
              <a:t>2028: </a:t>
            </a:r>
          </a:p>
          <a:p>
            <a:r>
              <a:rPr lang="en-US" sz="1700" dirty="0">
                <a:solidFill>
                  <a:schemeClr val="bg1"/>
                </a:solidFill>
              </a:rPr>
              <a:t>First patient treatments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570BA87-EB03-124D-BC17-BF0E8F34F2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7" b="7305"/>
          <a:stretch/>
        </p:blipFill>
        <p:spPr>
          <a:xfrm>
            <a:off x="5638800" y="2930343"/>
            <a:ext cx="3419811" cy="17526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EABB963-F9F5-644C-A688-3A9866266F64}"/>
              </a:ext>
            </a:extLst>
          </p:cNvPr>
          <p:cNvSpPr txBox="1"/>
          <p:nvPr/>
        </p:nvSpPr>
        <p:spPr>
          <a:xfrm>
            <a:off x="2356825" y="4878050"/>
            <a:ext cx="648838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C000"/>
                </a:solidFill>
              </a:rPr>
              <a:t>For SEEIIST up to 200 MEUR required,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>
                <a:solidFill>
                  <a:schemeClr val="bg1"/>
                </a:solidFill>
              </a:rPr>
              <a:t>guaranteeing </a:t>
            </a:r>
          </a:p>
          <a:p>
            <a:r>
              <a:rPr lang="en-US" sz="2200" dirty="0">
                <a:solidFill>
                  <a:schemeClr val="bg1"/>
                </a:solidFill>
              </a:rPr>
              <a:t>competitivity in Europe. Multiple sources of financing </a:t>
            </a:r>
          </a:p>
          <a:p>
            <a:r>
              <a:rPr lang="en-US" sz="2200" dirty="0">
                <a:solidFill>
                  <a:schemeClr val="bg1"/>
                </a:solidFill>
              </a:rPr>
              <a:t>necessary: EU Structural and cohesion funds, IPA funds, some contributions from member-states, other investment funds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56AE0D-66A6-D34F-A9E2-8405AC130CF2}"/>
              </a:ext>
            </a:extLst>
          </p:cNvPr>
          <p:cNvSpPr txBox="1"/>
          <p:nvPr/>
        </p:nvSpPr>
        <p:spPr>
          <a:xfrm>
            <a:off x="4310545" y="3197105"/>
            <a:ext cx="191801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rgbClr val="FFC000"/>
                </a:solidFill>
              </a:rPr>
              <a:t>2023: </a:t>
            </a:r>
          </a:p>
          <a:p>
            <a:r>
              <a:rPr lang="en-US" sz="1700" dirty="0">
                <a:solidFill>
                  <a:schemeClr val="bg1"/>
                </a:solidFill>
              </a:rPr>
              <a:t>Start construction of the Facility</a:t>
            </a:r>
          </a:p>
        </p:txBody>
      </p:sp>
    </p:spTree>
    <p:extLst>
      <p:ext uri="{BB962C8B-B14F-4D97-AF65-F5344CB8AC3E}">
        <p14:creationId xmlns:p14="http://schemas.microsoft.com/office/powerpoint/2010/main" val="24603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6" grpId="0"/>
      <p:bldP spid="20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9E0863A-A96E-2946-8F06-0817F24AFA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08" r="76667" b="17354"/>
          <a:stretch/>
        </p:blipFill>
        <p:spPr>
          <a:xfrm>
            <a:off x="0" y="3717"/>
            <a:ext cx="9133778" cy="5568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3544" y="762000"/>
            <a:ext cx="875045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</a:rPr>
              <a:t>  </a:t>
            </a:r>
            <a:r>
              <a:rPr lang="en-US" sz="3000" dirty="0">
                <a:solidFill>
                  <a:srgbClr val="FFC000"/>
                </a:solidFill>
              </a:rPr>
              <a:t>Europe needs to further advance in ion therapy </a:t>
            </a:r>
          </a:p>
          <a:p>
            <a:r>
              <a:rPr lang="en-US" sz="3000" dirty="0">
                <a:solidFill>
                  <a:schemeClr val="bg1"/>
                </a:solidFill>
              </a:rPr>
              <a:t>  ‘A multiple-ion </a:t>
            </a:r>
            <a:r>
              <a:rPr lang="en-US" sz="3000" dirty="0" err="1">
                <a:solidFill>
                  <a:schemeClr val="bg1"/>
                </a:solidFill>
              </a:rPr>
              <a:t>tumour</a:t>
            </a:r>
            <a:r>
              <a:rPr lang="en-US" sz="3000" dirty="0">
                <a:solidFill>
                  <a:schemeClr val="bg1"/>
                </a:solidFill>
              </a:rPr>
              <a:t> therapy and research facility’ </a:t>
            </a:r>
            <a:br>
              <a:rPr lang="en-US" sz="3000" dirty="0">
                <a:solidFill>
                  <a:schemeClr val="bg1"/>
                </a:solidFill>
              </a:rPr>
            </a:br>
            <a:r>
              <a:rPr lang="en-US" sz="3000" dirty="0">
                <a:solidFill>
                  <a:schemeClr val="bg1"/>
                </a:solidFill>
              </a:rPr>
              <a:t>  based on innovative accelerator technologies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" y="102513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D651"/>
                </a:solidFill>
              </a:rPr>
              <a:t>SEEIIST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0255AB-4E1A-F140-9D33-7E9807DC22E3}"/>
              </a:ext>
            </a:extLst>
          </p:cNvPr>
          <p:cNvSpPr txBox="1"/>
          <p:nvPr/>
        </p:nvSpPr>
        <p:spPr>
          <a:xfrm>
            <a:off x="609600" y="2930842"/>
            <a:ext cx="807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Politically widely accepted that the </a:t>
            </a:r>
            <a:r>
              <a:rPr lang="en-US" sz="3000" dirty="0">
                <a:solidFill>
                  <a:srgbClr val="FFC000"/>
                </a:solidFill>
              </a:rPr>
              <a:t>SEE region needs economic help</a:t>
            </a:r>
            <a:r>
              <a:rPr lang="en-US" sz="3000" dirty="0">
                <a:solidFill>
                  <a:schemeClr val="bg1"/>
                </a:solidFill>
              </a:rPr>
              <a:t> and further stabilization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C7CF74-2161-D543-910C-193A322661CA}"/>
              </a:ext>
            </a:extLst>
          </p:cNvPr>
          <p:cNvSpPr txBox="1"/>
          <p:nvPr/>
        </p:nvSpPr>
        <p:spPr>
          <a:xfrm>
            <a:off x="647700" y="4495800"/>
            <a:ext cx="78867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C000"/>
                </a:solidFill>
              </a:rPr>
              <a:t>Multiple-ion </a:t>
            </a:r>
            <a:r>
              <a:rPr lang="en-US" sz="3000" dirty="0" err="1">
                <a:solidFill>
                  <a:srgbClr val="FFC000"/>
                </a:solidFill>
              </a:rPr>
              <a:t>tumour</a:t>
            </a:r>
            <a:r>
              <a:rPr lang="en-US" sz="3000" dirty="0">
                <a:solidFill>
                  <a:srgbClr val="FFC000"/>
                </a:solidFill>
              </a:rPr>
              <a:t> therapy </a:t>
            </a:r>
            <a:r>
              <a:rPr lang="en-US" sz="3000" dirty="0">
                <a:solidFill>
                  <a:schemeClr val="bg1"/>
                </a:solidFill>
              </a:rPr>
              <a:t>with a large fraction </a:t>
            </a:r>
            <a:br>
              <a:rPr lang="en-US" sz="3000" dirty="0">
                <a:solidFill>
                  <a:schemeClr val="bg1"/>
                </a:solidFill>
              </a:rPr>
            </a:br>
            <a:r>
              <a:rPr lang="en-US" sz="3000" dirty="0">
                <a:solidFill>
                  <a:schemeClr val="bg1"/>
                </a:solidFill>
              </a:rPr>
              <a:t>of beam time dedicated to biomedical research</a:t>
            </a:r>
            <a:r>
              <a:rPr lang="en-US" sz="3000" dirty="0">
                <a:solidFill>
                  <a:srgbClr val="FFC000"/>
                </a:solidFill>
              </a:rPr>
              <a:t> in </a:t>
            </a:r>
            <a:br>
              <a:rPr lang="en-US" sz="3000" dirty="0">
                <a:solidFill>
                  <a:srgbClr val="FFC000"/>
                </a:solidFill>
              </a:rPr>
            </a:br>
            <a:r>
              <a:rPr lang="en-US" sz="3000" dirty="0">
                <a:solidFill>
                  <a:srgbClr val="FFC000"/>
                </a:solidFill>
              </a:rPr>
              <a:t>South East Europe will be a benefit for all EUROPE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E816E8-4D73-2F4E-B226-DD2FA7911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EFC4F-91BE-4ECE-8AAD-8F9AE14B2EEA}" type="slidenum">
              <a:rPr lang="en-US" smtClean="0"/>
              <a:t>25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9AE065-D0CF-9F41-889A-915097BEE5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3" b="3139"/>
          <a:stretch/>
        </p:blipFill>
        <p:spPr>
          <a:xfrm>
            <a:off x="8229600" y="26534"/>
            <a:ext cx="878128" cy="526942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85D62F2E-3540-794C-8504-B61C60685853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BE04F1-D793-6A4F-968D-B986D057B853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08D3419-9119-E444-9480-3FC2A2DBA4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08" r="76667" b="17354"/>
          <a:stretch/>
        </p:blipFill>
        <p:spPr>
          <a:xfrm>
            <a:off x="0" y="6370304"/>
            <a:ext cx="9133778" cy="462424"/>
          </a:xfrm>
          <a:prstGeom prst="rect">
            <a:avLst/>
          </a:prstGeom>
          <a:solidFill>
            <a:srgbClr val="162A9F"/>
          </a:solidFill>
          <a:ln>
            <a:solidFill>
              <a:srgbClr val="2521BC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B75EF66-AB6A-934D-8590-DA864BF84A39}"/>
              </a:ext>
            </a:extLst>
          </p:cNvPr>
          <p:cNvSpPr txBox="1"/>
          <p:nvPr/>
        </p:nvSpPr>
        <p:spPr>
          <a:xfrm>
            <a:off x="38100" y="6424235"/>
            <a:ext cx="2362200" cy="338554"/>
          </a:xfrm>
          <a:prstGeom prst="rect">
            <a:avLst/>
          </a:prstGeom>
          <a:solidFill>
            <a:srgbClr val="162A9F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SCIENCE FOR DIPLOMACY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942905-CDDF-394B-84E4-41C828771A77}"/>
              </a:ext>
            </a:extLst>
          </p:cNvPr>
          <p:cNvSpPr txBox="1"/>
          <p:nvPr/>
        </p:nvSpPr>
        <p:spPr>
          <a:xfrm>
            <a:off x="7029914" y="6424235"/>
            <a:ext cx="2094571" cy="338554"/>
          </a:xfrm>
          <a:prstGeom prst="rect">
            <a:avLst/>
          </a:prstGeom>
          <a:solidFill>
            <a:srgbClr val="162A9F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SCIENCE FOR SOCIETY</a:t>
            </a:r>
          </a:p>
        </p:txBody>
      </p:sp>
    </p:spTree>
    <p:extLst>
      <p:ext uri="{BB962C8B-B14F-4D97-AF65-F5344CB8AC3E}">
        <p14:creationId xmlns:p14="http://schemas.microsoft.com/office/powerpoint/2010/main" val="24197652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/>
          </p:cNvPicPr>
          <p:nvPr/>
        </p:nvPicPr>
        <p:blipFill rotWithShape="1">
          <a:blip r:embed="rId2"/>
          <a:srcRect l="235" t="24676" r="-235" b="25845"/>
          <a:stretch/>
        </p:blipFill>
        <p:spPr>
          <a:xfrm>
            <a:off x="0" y="-1"/>
            <a:ext cx="9144000" cy="68400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37E6A4-DBB1-4E42-91A4-B241BC61B795}"/>
              </a:ext>
            </a:extLst>
          </p:cNvPr>
          <p:cNvSpPr txBox="1"/>
          <p:nvPr/>
        </p:nvSpPr>
        <p:spPr>
          <a:xfrm>
            <a:off x="4954384" y="127606"/>
            <a:ext cx="3276601" cy="76944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SCIENCE FOR DIPLOMACY</a:t>
            </a:r>
          </a:p>
          <a:p>
            <a:pPr algn="ctr"/>
            <a:r>
              <a:rPr lang="en-US" sz="2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SCIENCE FOR SOCIETY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FEA116-7DA9-4C4F-BDB8-86D7DD7ED2C4}"/>
              </a:ext>
            </a:extLst>
          </p:cNvPr>
          <p:cNvSpPr txBox="1"/>
          <p:nvPr/>
        </p:nvSpPr>
        <p:spPr>
          <a:xfrm>
            <a:off x="244647" y="6381690"/>
            <a:ext cx="8654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The website of the event:  </a:t>
            </a:r>
            <a:r>
              <a:rPr lang="en-US" sz="20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https://indico.cern.ch/event/807172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317E77-DE56-9742-9E2D-474A9C706B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9" y="152400"/>
            <a:ext cx="4191000" cy="5985734"/>
          </a:xfrm>
          <a:prstGeom prst="rect">
            <a:avLst/>
          </a:prstGeom>
          <a:ln w="76200">
            <a:solidFill>
              <a:srgbClr val="00066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20B155-8A2C-BA43-909F-C1EB437EA3A7}"/>
              </a:ext>
            </a:extLst>
          </p:cNvPr>
          <p:cNvSpPr txBox="1"/>
          <p:nvPr/>
        </p:nvSpPr>
        <p:spPr>
          <a:xfrm>
            <a:off x="4571998" y="3386048"/>
            <a:ext cx="432735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solidFill>
                  <a:srgbClr val="FFC000"/>
                </a:solidFill>
              </a:rPr>
              <a:t>Purpose of event </a:t>
            </a:r>
            <a:r>
              <a:rPr lang="en-US" sz="2300" dirty="0">
                <a:solidFill>
                  <a:schemeClr val="bg1">
                    <a:lumMod val="85000"/>
                  </a:schemeClr>
                </a:solidFill>
              </a:rPr>
              <a:t>– to inform the public about the advancement </a:t>
            </a:r>
            <a:br>
              <a:rPr lang="en-US" sz="2300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300" dirty="0">
                <a:solidFill>
                  <a:schemeClr val="bg1">
                    <a:lumMod val="85000"/>
                  </a:schemeClr>
                </a:solidFill>
              </a:rPr>
              <a:t>of the SEEIIST Project at a decisive moment when it passes from the Phase of Conception to the Phase of Design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AD6BD3-D22A-B747-8088-610AEE1F2B29}"/>
              </a:ext>
            </a:extLst>
          </p:cNvPr>
          <p:cNvSpPr txBox="1"/>
          <p:nvPr/>
        </p:nvSpPr>
        <p:spPr>
          <a:xfrm>
            <a:off x="4571998" y="1387495"/>
            <a:ext cx="436637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solidFill>
                  <a:schemeClr val="bg1"/>
                </a:solidFill>
              </a:rPr>
              <a:t>We have organized a special event </a:t>
            </a:r>
            <a:r>
              <a:rPr lang="en-US" sz="2300" dirty="0">
                <a:solidFill>
                  <a:srgbClr val="FFC000"/>
                </a:solidFill>
              </a:rPr>
              <a:t>’Start of the SEEIIST Design Phase</a:t>
            </a:r>
            <a:r>
              <a:rPr lang="en-US" sz="2300" dirty="0">
                <a:solidFill>
                  <a:schemeClr val="bg1"/>
                </a:solidFill>
              </a:rPr>
              <a:t>’ on 18 September 2019 in </a:t>
            </a:r>
            <a:r>
              <a:rPr lang="en-US" sz="2300" dirty="0" err="1">
                <a:solidFill>
                  <a:schemeClr val="bg1"/>
                </a:solidFill>
              </a:rPr>
              <a:t>Budva</a:t>
            </a:r>
            <a:r>
              <a:rPr lang="en-US" sz="2300" dirty="0">
                <a:solidFill>
                  <a:schemeClr val="bg1"/>
                </a:solidFill>
              </a:rPr>
              <a:t>, Montenegro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277C19-1A01-7647-BD20-BFE6B0C026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300"/>
            <a:ext cx="91440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033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8" descr="f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20" y="0"/>
            <a:ext cx="7775565" cy="6859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8"/>
          <p:cNvSpPr/>
          <p:nvPr/>
        </p:nvSpPr>
        <p:spPr>
          <a:xfrm>
            <a:off x="152400" y="5877272"/>
            <a:ext cx="5315272" cy="64807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28600" y="5892225"/>
            <a:ext cx="5319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err="1">
                <a:solidFill>
                  <a:prstClr val="black"/>
                </a:solidFill>
                <a:latin typeface="Arial"/>
                <a:cs typeface="Arial"/>
              </a:rPr>
              <a:t>Cosmic</a:t>
            </a:r>
            <a:r>
              <a:rPr lang="de-DE" sz="32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de-DE" sz="3200" dirty="0" err="1">
                <a:solidFill>
                  <a:prstClr val="black"/>
                </a:solidFill>
                <a:latin typeface="Arial"/>
                <a:cs typeface="Arial"/>
              </a:rPr>
              <a:t>rays</a:t>
            </a:r>
            <a:r>
              <a:rPr lang="de-DE" sz="3200" dirty="0">
                <a:solidFill>
                  <a:prstClr val="black"/>
                </a:solidFill>
                <a:latin typeface="Arial"/>
                <a:cs typeface="Arial"/>
              </a:rPr>
              <a:t> in human </a:t>
            </a:r>
            <a:r>
              <a:rPr lang="de-DE" sz="3200" dirty="0" err="1">
                <a:solidFill>
                  <a:prstClr val="black"/>
                </a:solidFill>
                <a:latin typeface="Arial"/>
                <a:cs typeface="Arial"/>
              </a:rPr>
              <a:t>cells</a:t>
            </a:r>
            <a:endParaRPr lang="de-DE" sz="3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116167" y="6134849"/>
            <a:ext cx="2118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FFFFFF"/>
                </a:solidFill>
                <a:latin typeface="Arial"/>
                <a:cs typeface="Arial"/>
              </a:rPr>
              <a:t>Experiment © GSI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7F3700B-7FF1-0E4F-86B9-9C1B3FBF3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61" y="423617"/>
            <a:ext cx="8605839" cy="900113"/>
          </a:xfrm>
        </p:spPr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Heavy </a:t>
            </a:r>
            <a:r>
              <a:rPr lang="de-DE" dirty="0" err="1">
                <a:solidFill>
                  <a:schemeClr val="bg1">
                    <a:lumMod val="95000"/>
                  </a:schemeClr>
                </a:solidFill>
              </a:rPr>
              <a:t>ion-induced</a:t>
            </a:r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 DNA </a:t>
            </a:r>
            <a:r>
              <a:rPr lang="de-DE" dirty="0" err="1">
                <a:solidFill>
                  <a:schemeClr val="bg1">
                    <a:lumMod val="95000"/>
                  </a:schemeClr>
                </a:solidFill>
              </a:rPr>
              <a:t>damage</a:t>
            </a:r>
            <a:endParaRPr lang="de-DE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E05A5073-389A-0C43-BF1C-2C6734F76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56" y="6581272"/>
            <a:ext cx="6700844" cy="307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CCCC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0" tIns="45716" rIns="91430" bIns="45716">
            <a:spAutoFit/>
          </a:bodyPr>
          <a:lstStyle>
            <a:lvl1pPr eaLnBrk="0" hangingPunct="0">
              <a:defRPr sz="24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en-US" sz="1400" b="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Source: slide of Prof. Marco Durante,  (</a:t>
            </a:r>
            <a:r>
              <a:rPr lang="it-IT" altLang="en-US" sz="1400" b="0" dirty="0" err="1">
                <a:solidFill>
                  <a:schemeClr val="bg1">
                    <a:lumMod val="85000"/>
                  </a:schemeClr>
                </a:solidFill>
                <a:latin typeface="+mj-lt"/>
              </a:rPr>
              <a:t>Director</a:t>
            </a:r>
            <a:r>
              <a:rPr lang="it-IT" altLang="en-US" sz="1400" b="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 of the </a:t>
            </a:r>
            <a:r>
              <a:rPr lang="it-IT" altLang="en-US" sz="1400" b="0" dirty="0" err="1">
                <a:solidFill>
                  <a:schemeClr val="bg1">
                    <a:lumMod val="85000"/>
                  </a:schemeClr>
                </a:solidFill>
                <a:latin typeface="+mj-lt"/>
              </a:rPr>
              <a:t>Biophysics</a:t>
            </a:r>
            <a:r>
              <a:rPr lang="it-IT" altLang="en-US" sz="1400" b="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 </a:t>
            </a:r>
            <a:r>
              <a:rPr lang="it-IT" altLang="en-US" sz="1400" b="0" dirty="0" err="1">
                <a:solidFill>
                  <a:schemeClr val="bg1">
                    <a:lumMod val="85000"/>
                  </a:schemeClr>
                </a:solidFill>
                <a:latin typeface="+mj-lt"/>
              </a:rPr>
              <a:t>Department</a:t>
            </a:r>
            <a:r>
              <a:rPr lang="it-IT" altLang="en-US" sz="1400" b="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, GSI-FAIR)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DC21BF-5DF3-1149-A93F-C4D65E8AF1F6}"/>
              </a:ext>
            </a:extLst>
          </p:cNvPr>
          <p:cNvSpPr txBox="1"/>
          <p:nvPr/>
        </p:nvSpPr>
        <p:spPr>
          <a:xfrm>
            <a:off x="6114308" y="5831976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Live cell imaging</a:t>
            </a:r>
          </a:p>
        </p:txBody>
      </p:sp>
    </p:spTree>
    <p:extLst>
      <p:ext uri="{BB962C8B-B14F-4D97-AF65-F5344CB8AC3E}">
        <p14:creationId xmlns:p14="http://schemas.microsoft.com/office/powerpoint/2010/main" val="714615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2"/>
          <p:cNvGrpSpPr>
            <a:grpSpLocks/>
          </p:cNvGrpSpPr>
          <p:nvPr/>
        </p:nvGrpSpPr>
        <p:grpSpPr bwMode="auto">
          <a:xfrm>
            <a:off x="192088" y="111125"/>
            <a:ext cx="4379912" cy="6535738"/>
            <a:chOff x="2880" y="80"/>
            <a:chExt cx="2759" cy="4117"/>
          </a:xfrm>
        </p:grpSpPr>
        <p:pic>
          <p:nvPicPr>
            <p:cNvPr id="44038" name="Picture 3" descr="Blog_Mo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2" y="80"/>
              <a:ext cx="2757" cy="4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39" name="Text Box 4"/>
            <p:cNvSpPr txBox="1">
              <a:spLocks noChangeArrowheads="1"/>
            </p:cNvSpPr>
            <p:nvPr/>
          </p:nvSpPr>
          <p:spPr bwMode="auto">
            <a:xfrm rot="-5400000">
              <a:off x="2410" y="558"/>
              <a:ext cx="1211" cy="261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4000" tIns="90000" rIns="54000">
              <a:spAutoFit/>
            </a:bodyPr>
            <a:lstStyle>
              <a:lvl1pPr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250000"/>
                </a:spcBef>
              </a:pPr>
              <a:r>
                <a:rPr lang="en-GB" altLang="en-US" sz="1800">
                  <a:latin typeface="Arial" pitchFamily="34" charset="0"/>
                </a:rPr>
                <a:t>ROUGH</a:t>
              </a:r>
              <a:r>
                <a:rPr lang="en-GB" altLang="en-US" sz="1800">
                  <a:solidFill>
                    <a:schemeClr val="tx1"/>
                  </a:solidFill>
                  <a:latin typeface="Arial" pitchFamily="34" charset="0"/>
                </a:rPr>
                <a:t> GUIDES</a:t>
              </a:r>
            </a:p>
          </p:txBody>
        </p:sp>
        <p:sp>
          <p:nvSpPr>
            <p:cNvPr id="44040" name="Rectangle 5"/>
            <p:cNvSpPr>
              <a:spLocks noChangeArrowheads="1"/>
            </p:cNvSpPr>
            <p:nvPr/>
          </p:nvSpPr>
          <p:spPr bwMode="auto">
            <a:xfrm>
              <a:off x="2880" y="2717"/>
              <a:ext cx="2745" cy="749"/>
            </a:xfrm>
            <a:prstGeom prst="rect">
              <a:avLst/>
            </a:prstGeom>
            <a:solidFill>
              <a:srgbClr val="00FF99">
                <a:alpha val="5411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4041" name="Text Box 6"/>
            <p:cNvSpPr txBox="1">
              <a:spLocks noChangeArrowheads="1"/>
            </p:cNvSpPr>
            <p:nvPr/>
          </p:nvSpPr>
          <p:spPr bwMode="auto">
            <a:xfrm>
              <a:off x="2992" y="2710"/>
              <a:ext cx="1507" cy="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GB" altLang="en-US" sz="3600">
                  <a:latin typeface="Arial" pitchFamily="34" charset="0"/>
                </a:rPr>
                <a:t>The Moon &amp; Mars</a:t>
              </a:r>
            </a:p>
          </p:txBody>
        </p:sp>
        <p:sp>
          <p:nvSpPr>
            <p:cNvPr id="44042" name="Rectangle 7"/>
            <p:cNvSpPr>
              <a:spLocks noChangeArrowheads="1"/>
            </p:cNvSpPr>
            <p:nvPr/>
          </p:nvSpPr>
          <p:spPr bwMode="auto">
            <a:xfrm>
              <a:off x="2888" y="2488"/>
              <a:ext cx="2745" cy="230"/>
            </a:xfrm>
            <a:prstGeom prst="rect">
              <a:avLst/>
            </a:prstGeom>
            <a:solidFill>
              <a:srgbClr val="008080">
                <a:alpha val="5411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4043" name="Text Box 8"/>
            <p:cNvSpPr txBox="1">
              <a:spLocks noChangeArrowheads="1"/>
            </p:cNvSpPr>
            <p:nvPr/>
          </p:nvSpPr>
          <p:spPr bwMode="auto">
            <a:xfrm>
              <a:off x="2957" y="2487"/>
              <a:ext cx="2208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GB" altLang="en-US" sz="2000">
                  <a:latin typeface="Arial" pitchFamily="34" charset="0"/>
                </a:rPr>
                <a:t>THE ROUGH GUIDE to</a:t>
              </a:r>
            </a:p>
          </p:txBody>
        </p:sp>
      </p:grpSp>
      <p:pic>
        <p:nvPicPr>
          <p:cNvPr id="44035" name="Picture 9" descr="rg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975" y="124619"/>
            <a:ext cx="939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Text Box 11"/>
          <p:cNvSpPr txBox="1">
            <a:spLocks noChangeArrowheads="1"/>
          </p:cNvSpPr>
          <p:nvPr/>
        </p:nvSpPr>
        <p:spPr bwMode="auto">
          <a:xfrm>
            <a:off x="4716463" y="5943600"/>
            <a:ext cx="4032250" cy="738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CCCC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6" rIns="91430" bIns="45716">
            <a:spAutoFit/>
          </a:bodyPr>
          <a:lstStyle>
            <a:lvl1pPr eaLnBrk="0" hangingPunct="0">
              <a:defRPr sz="24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en-US" sz="1400" b="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Source: </a:t>
            </a:r>
            <a:r>
              <a:rPr lang="it-IT" altLang="en-US" sz="1400" b="0" dirty="0" err="1">
                <a:solidFill>
                  <a:schemeClr val="bg1">
                    <a:lumMod val="85000"/>
                  </a:schemeClr>
                </a:solidFill>
                <a:latin typeface="+mj-lt"/>
              </a:rPr>
              <a:t>presentation</a:t>
            </a:r>
            <a:r>
              <a:rPr lang="it-IT" altLang="en-US" sz="1400" b="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 of Prof. Marco Durante, (</a:t>
            </a:r>
            <a:r>
              <a:rPr lang="it-IT" altLang="en-US" sz="1400" b="0" dirty="0" err="1">
                <a:solidFill>
                  <a:schemeClr val="bg1">
                    <a:lumMod val="85000"/>
                  </a:schemeClr>
                </a:solidFill>
                <a:latin typeface="+mj-lt"/>
              </a:rPr>
              <a:t>Director</a:t>
            </a:r>
            <a:r>
              <a:rPr lang="it-IT" altLang="en-US" sz="1400" b="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 of the </a:t>
            </a:r>
            <a:r>
              <a:rPr lang="it-IT" altLang="en-US" sz="1400" b="0" dirty="0" err="1">
                <a:solidFill>
                  <a:schemeClr val="bg1">
                    <a:lumMod val="85000"/>
                  </a:schemeClr>
                </a:solidFill>
                <a:latin typeface="+mj-lt"/>
              </a:rPr>
              <a:t>Biophysics</a:t>
            </a:r>
            <a:r>
              <a:rPr lang="it-IT" altLang="en-US" sz="1400" b="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 </a:t>
            </a:r>
            <a:r>
              <a:rPr lang="it-IT" altLang="en-US" sz="1400" b="0" dirty="0" err="1">
                <a:solidFill>
                  <a:schemeClr val="bg1">
                    <a:lumMod val="85000"/>
                  </a:schemeClr>
                </a:solidFill>
                <a:latin typeface="+mj-lt"/>
              </a:rPr>
              <a:t>Department</a:t>
            </a:r>
            <a:r>
              <a:rPr lang="it-IT" altLang="en-US" sz="1400" b="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, GSI-FAIR) </a:t>
            </a:r>
            <a:r>
              <a:rPr lang="it-IT" altLang="en-US" sz="1400" b="0" dirty="0" err="1">
                <a:solidFill>
                  <a:schemeClr val="bg1">
                    <a:lumMod val="85000"/>
                  </a:schemeClr>
                </a:solidFill>
                <a:latin typeface="+mj-lt"/>
              </a:rPr>
              <a:t>at</a:t>
            </a:r>
            <a:r>
              <a:rPr lang="it-IT" altLang="en-US" sz="1400" b="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 the EPS </a:t>
            </a:r>
            <a:r>
              <a:rPr lang="it-IT" altLang="en-US" sz="1400" b="0" dirty="0" err="1">
                <a:solidFill>
                  <a:schemeClr val="bg1">
                    <a:lumMod val="85000"/>
                  </a:schemeClr>
                </a:solidFill>
                <a:latin typeface="+mj-lt"/>
              </a:rPr>
              <a:t>Council</a:t>
            </a:r>
            <a:r>
              <a:rPr lang="it-IT" altLang="en-US" sz="1400" b="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 meeting in Split, 2019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504804-1C1C-B64B-A583-ABF895E9B026}"/>
              </a:ext>
            </a:extLst>
          </p:cNvPr>
          <p:cNvSpPr txBox="1"/>
          <p:nvPr/>
        </p:nvSpPr>
        <p:spPr>
          <a:xfrm>
            <a:off x="4765250" y="120902"/>
            <a:ext cx="401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Health in Deep Space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3FDE4E-8D4F-1145-AAC6-9DE98432E8D9}"/>
              </a:ext>
            </a:extLst>
          </p:cNvPr>
          <p:cNvSpPr txBox="1"/>
          <p:nvPr/>
        </p:nvSpPr>
        <p:spPr>
          <a:xfrm>
            <a:off x="4765250" y="1314271"/>
            <a:ext cx="4226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Protection from space radiation (particularly very high energy heavy ions)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051DBD-4367-BE4B-A87D-810900AFE9CD}"/>
              </a:ext>
            </a:extLst>
          </p:cNvPr>
          <p:cNvSpPr txBox="1"/>
          <p:nvPr/>
        </p:nvSpPr>
        <p:spPr>
          <a:xfrm>
            <a:off x="4755958" y="2788780"/>
            <a:ext cx="401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Psychosocial and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behavioural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problems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511313-C4F0-8D42-80F5-58050F480DCE}"/>
              </a:ext>
            </a:extLst>
          </p:cNvPr>
          <p:cNvSpPr txBox="1"/>
          <p:nvPr/>
        </p:nvSpPr>
        <p:spPr>
          <a:xfrm>
            <a:off x="4729938" y="3962400"/>
            <a:ext cx="401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Physiological changes caused by microgravity</a:t>
            </a:r>
          </a:p>
        </p:txBody>
      </p:sp>
    </p:spTree>
    <p:extLst>
      <p:ext uri="{BB962C8B-B14F-4D97-AF65-F5344CB8AC3E}">
        <p14:creationId xmlns:p14="http://schemas.microsoft.com/office/powerpoint/2010/main" val="184109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06E4-3A6E-8140-9457-C33E04C723F7}" type="slidenum">
              <a:rPr lang="en-US">
                <a:solidFill>
                  <a:srgbClr val="000000"/>
                </a:solidFill>
              </a:rPr>
              <a:pPr/>
              <a:t>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237571" name="Picture 3" descr="BNLa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657600"/>
            <a:ext cx="3429000" cy="25225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7573" name="Line 5"/>
          <p:cNvSpPr>
            <a:spLocks noChangeShapeType="1"/>
          </p:cNvSpPr>
          <p:nvPr/>
        </p:nvSpPr>
        <p:spPr bwMode="auto">
          <a:xfrm>
            <a:off x="3352800" y="1600200"/>
            <a:ext cx="3124200" cy="2819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0" hangingPunct="0"/>
            <a:endParaRPr lang="en-US" sz="240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37574" name="Oval 6"/>
          <p:cNvSpPr>
            <a:spLocks noChangeArrowheads="1"/>
          </p:cNvSpPr>
          <p:nvPr/>
        </p:nvSpPr>
        <p:spPr bwMode="auto">
          <a:xfrm>
            <a:off x="6477000" y="4419600"/>
            <a:ext cx="457200" cy="228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0" hangingPunct="0"/>
            <a:endParaRPr lang="en-US" sz="240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37575" name="Oval 7"/>
          <p:cNvSpPr>
            <a:spLocks noChangeArrowheads="1"/>
          </p:cNvSpPr>
          <p:nvPr/>
        </p:nvSpPr>
        <p:spPr bwMode="auto">
          <a:xfrm>
            <a:off x="6400800" y="5105400"/>
            <a:ext cx="685800" cy="381000"/>
          </a:xfrm>
          <a:prstGeom prst="ellipse">
            <a:avLst/>
          </a:prstGeom>
          <a:noFill/>
          <a:ln w="317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0" hangingPunct="0"/>
            <a:endParaRPr lang="en-US" sz="240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37576" name="Text Box 8"/>
          <p:cNvSpPr txBox="1">
            <a:spLocks noChangeArrowheads="1"/>
          </p:cNvSpPr>
          <p:nvPr/>
        </p:nvSpPr>
        <p:spPr bwMode="auto">
          <a:xfrm>
            <a:off x="3946525" y="6132513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b="1">
                <a:solidFill>
                  <a:srgbClr val="FFFF00"/>
                </a:solidFill>
                <a:ea typeface="ＭＳ Ｐゴシック" charset="0"/>
              </a:rPr>
              <a:t>Medical Dept</a:t>
            </a:r>
            <a:r>
              <a:rPr lang="en-US">
                <a:solidFill>
                  <a:srgbClr val="FFFF00"/>
                </a:solidFill>
                <a:ea typeface="ＭＳ Ｐゴシック" charset="0"/>
              </a:rPr>
              <a:t>.</a:t>
            </a:r>
          </a:p>
        </p:txBody>
      </p:sp>
      <p:sp>
        <p:nvSpPr>
          <p:cNvPr id="237577" name="Line 9"/>
          <p:cNvSpPr>
            <a:spLocks noChangeShapeType="1"/>
          </p:cNvSpPr>
          <p:nvPr/>
        </p:nvSpPr>
        <p:spPr bwMode="auto">
          <a:xfrm flipV="1">
            <a:off x="5181600" y="5410200"/>
            <a:ext cx="1219200" cy="685800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0" hangingPunct="0"/>
            <a:endParaRPr lang="en-US" sz="240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37578" name="Oval 10"/>
          <p:cNvSpPr>
            <a:spLocks noChangeArrowheads="1"/>
          </p:cNvSpPr>
          <p:nvPr/>
        </p:nvSpPr>
        <p:spPr bwMode="auto">
          <a:xfrm>
            <a:off x="6858000" y="5105400"/>
            <a:ext cx="609600" cy="457200"/>
          </a:xfrm>
          <a:prstGeom prst="ellipse">
            <a:avLst/>
          </a:prstGeom>
          <a:noFill/>
          <a:ln w="317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0" hangingPunct="0"/>
            <a:endParaRPr lang="en-US" sz="240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37579" name="Text Box 11"/>
          <p:cNvSpPr txBox="1">
            <a:spLocks noChangeArrowheads="1"/>
          </p:cNvSpPr>
          <p:nvPr/>
        </p:nvSpPr>
        <p:spPr bwMode="auto">
          <a:xfrm>
            <a:off x="6765925" y="6284913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b="1">
                <a:solidFill>
                  <a:srgbClr val="00FFFF"/>
                </a:solidFill>
                <a:ea typeface="ＭＳ Ｐゴシック" charset="0"/>
              </a:rPr>
              <a:t>Biology Dept.</a:t>
            </a:r>
          </a:p>
        </p:txBody>
      </p:sp>
      <p:sp>
        <p:nvSpPr>
          <p:cNvPr id="237580" name="Line 12"/>
          <p:cNvSpPr>
            <a:spLocks noChangeShapeType="1"/>
          </p:cNvSpPr>
          <p:nvPr/>
        </p:nvSpPr>
        <p:spPr bwMode="auto">
          <a:xfrm flipH="1" flipV="1">
            <a:off x="7315200" y="5638800"/>
            <a:ext cx="304800" cy="685800"/>
          </a:xfrm>
          <a:prstGeom prst="line">
            <a:avLst/>
          </a:prstGeom>
          <a:noFill/>
          <a:ln w="31750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0" hangingPunct="0"/>
            <a:endParaRPr lang="en-US" sz="2400">
              <a:solidFill>
                <a:srgbClr val="000000"/>
              </a:solidFill>
              <a:ea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05200"/>
            <a:ext cx="4647248" cy="2590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1334057"/>
            <a:ext cx="3810000" cy="213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824" y="1092200"/>
            <a:ext cx="3378200" cy="2413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331D75E-C386-874B-867E-B63A74ADF3A6}"/>
              </a:ext>
            </a:extLst>
          </p:cNvPr>
          <p:cNvSpPr txBox="1"/>
          <p:nvPr/>
        </p:nvSpPr>
        <p:spPr>
          <a:xfrm>
            <a:off x="736306" y="261236"/>
            <a:ext cx="7821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NASA Space Radiation Health Program at BNL </a:t>
            </a:r>
          </a:p>
        </p:txBody>
      </p:sp>
    </p:spTree>
    <p:extLst>
      <p:ext uri="{BB962C8B-B14F-4D97-AF65-F5344CB8AC3E}">
        <p14:creationId xmlns:p14="http://schemas.microsoft.com/office/powerpoint/2010/main" val="97702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7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7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7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7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7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7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7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7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75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75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75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75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7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7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7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7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7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7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73" grpId="0" animBg="1"/>
      <p:bldP spid="237574" grpId="0" animBg="1"/>
      <p:bldP spid="237575" grpId="0" animBg="1"/>
      <p:bldP spid="237577" grpId="0" animBg="1"/>
      <p:bldP spid="237578" grpId="0" animBg="1"/>
      <p:bldP spid="237579" grpId="0"/>
      <p:bldP spid="23758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2_GSI_SIS_Aussen_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4"/>
          <a:stretch/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grpSp>
        <p:nvGrpSpPr>
          <p:cNvPr id="2" name="Gruppierung 1"/>
          <p:cNvGrpSpPr/>
          <p:nvPr/>
        </p:nvGrpSpPr>
        <p:grpSpPr>
          <a:xfrm>
            <a:off x="467544" y="5351160"/>
            <a:ext cx="5400600" cy="1152128"/>
            <a:chOff x="323528" y="332656"/>
            <a:chExt cx="5400600" cy="1152128"/>
          </a:xfrm>
        </p:grpSpPr>
        <p:sp>
          <p:nvSpPr>
            <p:cNvPr id="8" name="Rechteck 7"/>
            <p:cNvSpPr/>
            <p:nvPr/>
          </p:nvSpPr>
          <p:spPr>
            <a:xfrm>
              <a:off x="323528" y="332656"/>
              <a:ext cx="5400600" cy="1152128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433744" y="332656"/>
              <a:ext cx="521837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200" dirty="0">
                  <a:solidFill>
                    <a:srgbClr val="000000"/>
                  </a:solidFill>
                  <a:latin typeface="Arial"/>
                  <a:cs typeface="Arial"/>
                </a:rPr>
                <a:t>An </a:t>
              </a:r>
              <a:r>
                <a:rPr lang="de-DE" sz="3200" dirty="0" err="1">
                  <a:solidFill>
                    <a:srgbClr val="000000"/>
                  </a:solidFill>
                  <a:latin typeface="Arial"/>
                  <a:cs typeface="Arial"/>
                </a:rPr>
                <a:t>accelerator</a:t>
              </a:r>
              <a:r>
                <a:rPr lang="de-DE" sz="3200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lang="de-DE" sz="3200" dirty="0" err="1">
                  <a:solidFill>
                    <a:srgbClr val="000000"/>
                  </a:solidFill>
                  <a:latin typeface="Arial"/>
                  <a:cs typeface="Arial"/>
                </a:rPr>
                <a:t>can</a:t>
              </a:r>
              <a:r>
                <a:rPr lang="de-DE" sz="3200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lang="de-DE" sz="3200" dirty="0" err="1">
                  <a:solidFill>
                    <a:srgbClr val="000000"/>
                  </a:solidFill>
                  <a:latin typeface="Arial"/>
                  <a:cs typeface="Arial"/>
                </a:rPr>
                <a:t>simulate</a:t>
              </a:r>
              <a:r>
                <a:rPr lang="de-DE" sz="3200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lang="de-DE" sz="3200" dirty="0" err="1">
                  <a:solidFill>
                    <a:srgbClr val="000000"/>
                  </a:solidFill>
                  <a:latin typeface="Arial"/>
                  <a:cs typeface="Arial"/>
                </a:rPr>
                <a:t>cosmic</a:t>
              </a:r>
              <a:r>
                <a:rPr lang="de-DE" sz="3200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lang="de-DE" sz="3200" dirty="0" err="1">
                  <a:solidFill>
                    <a:srgbClr val="000000"/>
                  </a:solidFill>
                  <a:latin typeface="Arial"/>
                  <a:cs typeface="Arial"/>
                </a:rPr>
                <a:t>rays</a:t>
              </a:r>
              <a:r>
                <a:rPr lang="de-DE" sz="3200" dirty="0">
                  <a:solidFill>
                    <a:srgbClr val="000000"/>
                  </a:solidFill>
                  <a:latin typeface="Arial"/>
                  <a:cs typeface="Arial"/>
                </a:rPr>
                <a:t> on Earth</a:t>
              </a:r>
            </a:p>
          </p:txBody>
        </p:sp>
      </p:grpSp>
      <p:sp>
        <p:nvSpPr>
          <p:cNvPr id="7" name="Textfeld 6"/>
          <p:cNvSpPr txBox="1"/>
          <p:nvPr/>
        </p:nvSpPr>
        <p:spPr>
          <a:xfrm>
            <a:off x="7668344" y="6381328"/>
            <a:ext cx="13080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rgbClr val="FFFFFF"/>
                </a:solidFill>
                <a:latin typeface="Arial"/>
                <a:cs typeface="Arial"/>
              </a:rPr>
              <a:t>© A. Zschau, GSI</a:t>
            </a:r>
          </a:p>
          <a:p>
            <a:endParaRPr lang="de-DE" sz="1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C2D166-D0B7-F74D-B34D-6EEA8EA8F3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020" y="568713"/>
            <a:ext cx="5521224" cy="34231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19E307B-C91E-3F40-8060-179B467EDC22}"/>
              </a:ext>
            </a:extLst>
          </p:cNvPr>
          <p:cNvSpPr txBox="1"/>
          <p:nvPr/>
        </p:nvSpPr>
        <p:spPr>
          <a:xfrm>
            <a:off x="543744" y="0"/>
            <a:ext cx="8371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ESA Space Radiation Health Program at FAIR-GSI </a:t>
            </a:r>
          </a:p>
        </p:txBody>
      </p:sp>
    </p:spTree>
    <p:extLst>
      <p:ext uri="{BB962C8B-B14F-4D97-AF65-F5344CB8AC3E}">
        <p14:creationId xmlns:p14="http://schemas.microsoft.com/office/powerpoint/2010/main" val="258558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0AB8783D-5649-494C-86C3-9F9BF44F9AFB}"/>
              </a:ext>
            </a:extLst>
          </p:cNvPr>
          <p:cNvSpPr txBox="1"/>
          <p:nvPr/>
        </p:nvSpPr>
        <p:spPr>
          <a:xfrm>
            <a:off x="2362200" y="138801"/>
            <a:ext cx="62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Mission of the SEEIIST Project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5" y="0"/>
            <a:ext cx="2152135" cy="16891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E158DA3-C670-9B4D-A00F-C16B318EA581}"/>
              </a:ext>
            </a:extLst>
          </p:cNvPr>
          <p:cNvSpPr txBox="1"/>
          <p:nvPr/>
        </p:nvSpPr>
        <p:spPr>
          <a:xfrm>
            <a:off x="111883" y="4262735"/>
            <a:ext cx="8877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GB" sz="2400" dirty="0">
                <a:solidFill>
                  <a:srgbClr val="FFC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+mj-lt"/>
              </a:rPr>
              <a:t>Recover the great tradition 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+mj-lt"/>
              </a:rPr>
              <a:t>in technology which SEE had in the past</a:t>
            </a:r>
            <a:endParaRPr lang="en-US" dirty="0">
              <a:solidFill>
                <a:schemeClr val="bg1"/>
              </a:solidFill>
              <a:ea typeface="Tahoma" charset="0"/>
              <a:cs typeface="Tahoma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7A3CB4-9744-0E48-95FF-FCEFD2E0AE1E}"/>
              </a:ext>
            </a:extLst>
          </p:cNvPr>
          <p:cNvSpPr txBox="1"/>
          <p:nvPr/>
        </p:nvSpPr>
        <p:spPr>
          <a:xfrm>
            <a:off x="81111" y="2813206"/>
            <a:ext cx="8908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GB" sz="2400" dirty="0">
                <a:solidFill>
                  <a:srgbClr val="FFC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+mj-lt"/>
              </a:rPr>
              <a:t>To provide platform for improved education </a:t>
            </a:r>
            <a:r>
              <a:rPr lang="en-GB" sz="2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+mj-lt"/>
              </a:rPr>
              <a:t>of young </a:t>
            </a:r>
            <a:r>
              <a:rPr lang="en-GB" sz="2400" dirty="0">
                <a:solidFill>
                  <a:srgbClr val="FFFFFF"/>
                </a:solidFill>
                <a:latin typeface="+mj-lt"/>
              </a:rPr>
              <a:t>scientists and engineers </a:t>
            </a:r>
            <a:r>
              <a:rPr lang="en-US" dirty="0">
                <a:solidFill>
                  <a:schemeClr val="bg1"/>
                </a:solidFill>
                <a:latin typeface="+mj-lt"/>
                <a:ea typeface="Tahoma" charset="0"/>
                <a:cs typeface="Tahoma" charset="0"/>
              </a:rPr>
              <a:t>(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+mj-lt"/>
                <a:ea typeface="Tahoma" charset="0"/>
                <a:cs typeface="Tahoma" charset="0"/>
              </a:rPr>
              <a:t>knowledge transfer</a:t>
            </a:r>
            <a:r>
              <a:rPr lang="en-US" dirty="0">
                <a:solidFill>
                  <a:schemeClr val="bg1"/>
                </a:solidFill>
                <a:latin typeface="+mj-lt"/>
                <a:ea typeface="Tahoma" charset="0"/>
                <a:cs typeface="Tahoma" charset="0"/>
              </a:rPr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158DA3-C670-9B4D-A00F-C16B318EA581}"/>
              </a:ext>
            </a:extLst>
          </p:cNvPr>
          <p:cNvSpPr txBox="1"/>
          <p:nvPr/>
        </p:nvSpPr>
        <p:spPr>
          <a:xfrm>
            <a:off x="135937" y="1928336"/>
            <a:ext cx="90080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GB" sz="2400" dirty="0">
                <a:solidFill>
                  <a:srgbClr val="FFC0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To promote collaboration between science, technology and industry</a:t>
            </a:r>
            <a:r>
              <a:rPr lang="en-GB" sz="2400" dirty="0">
                <a:solidFill>
                  <a:srgbClr val="FFC000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  <a:latin typeface="+mj-lt"/>
                <a:ea typeface="Tahoma" charset="0"/>
                <a:cs typeface="Tahoma" charset="0"/>
              </a:rPr>
              <a:t>(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+mj-lt"/>
                <a:ea typeface="Tahoma" charset="0"/>
                <a:cs typeface="Tahoma" charset="0"/>
              </a:rPr>
              <a:t>technology transfer</a:t>
            </a:r>
            <a:r>
              <a:rPr lang="en-US" dirty="0">
                <a:solidFill>
                  <a:schemeClr val="bg1"/>
                </a:solidFill>
                <a:latin typeface="+mj-lt"/>
                <a:ea typeface="Tahoma" charset="0"/>
                <a:cs typeface="Tahoma" charset="0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0BC803-D71D-7442-8F79-765062F48202}"/>
              </a:ext>
            </a:extLst>
          </p:cNvPr>
          <p:cNvSpPr txBox="1"/>
          <p:nvPr/>
        </p:nvSpPr>
        <p:spPr>
          <a:xfrm>
            <a:off x="123606" y="4953000"/>
            <a:ext cx="7048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2400" dirty="0">
                <a:solidFill>
                  <a:srgbClr val="FFC000"/>
                </a:solidFill>
                <a:latin typeface="+mj-lt"/>
                <a:ea typeface="Tahoma" charset="0"/>
                <a:cs typeface="Tahoma" charset="0"/>
              </a:rPr>
              <a:t>Foster cooperation 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charset="0"/>
                <a:cs typeface="Tahoma" charset="0"/>
              </a:rPr>
              <a:t>between countries in the region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5F47B7-4C95-9143-9E75-5A7EE08F4744}"/>
              </a:ext>
            </a:extLst>
          </p:cNvPr>
          <p:cNvSpPr txBox="1"/>
          <p:nvPr/>
        </p:nvSpPr>
        <p:spPr>
          <a:xfrm>
            <a:off x="2471854" y="797985"/>
            <a:ext cx="5452946" cy="83099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     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Create Regional Center of Scientific  </a:t>
            </a:r>
            <a:br>
              <a:rPr lang="en-US" sz="24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     Excellence with ‘first class research’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470F7C-B96A-EE4E-9ABC-81F1B413C368}"/>
              </a:ext>
            </a:extLst>
          </p:cNvPr>
          <p:cNvSpPr txBox="1"/>
          <p:nvPr/>
        </p:nvSpPr>
        <p:spPr>
          <a:xfrm>
            <a:off x="457200" y="5722203"/>
            <a:ext cx="7831015" cy="83099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These goals can only be achieved with a Large Scale Facility based on the latest technologies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B0E36E-BC8F-AB43-BABA-9AEA4F646C41}"/>
              </a:ext>
            </a:extLst>
          </p:cNvPr>
          <p:cNvSpPr txBox="1"/>
          <p:nvPr/>
        </p:nvSpPr>
        <p:spPr>
          <a:xfrm>
            <a:off x="114299" y="3653135"/>
            <a:ext cx="7429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GB" sz="2400" dirty="0">
                <a:solidFill>
                  <a:srgbClr val="FFC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+mj-lt"/>
                <a:ea typeface="Tahoma" charset="0"/>
                <a:cs typeface="Tahoma" charset="0"/>
              </a:rPr>
              <a:t>To slow down brain drain or even to revert it </a:t>
            </a:r>
            <a:endParaRPr lang="en-US" sz="2400" dirty="0">
              <a:solidFill>
                <a:schemeClr val="bg1"/>
              </a:solidFill>
              <a:latin typeface="+mj-lt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01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743686-228A-B144-ABE7-8D85A2AD1A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08" r="76667" b="17354"/>
          <a:stretch/>
        </p:blipFill>
        <p:spPr>
          <a:xfrm>
            <a:off x="0" y="-21014"/>
            <a:ext cx="9133778" cy="926266"/>
          </a:xfrm>
          <a:prstGeom prst="rect">
            <a:avLst/>
          </a:prstGeom>
        </p:spPr>
      </p:pic>
      <p:pic>
        <p:nvPicPr>
          <p:cNvPr id="2" name="Picture 6" descr="Sterngraphik-reduzie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3"/>
          <a:stretch>
            <a:fillRect/>
          </a:stretch>
        </p:blipFill>
        <p:spPr bwMode="auto">
          <a:xfrm>
            <a:off x="470268" y="1882468"/>
            <a:ext cx="8216532" cy="4881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85800" y="0"/>
            <a:ext cx="7848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SEEIIST: Facility for </a:t>
            </a:r>
            <a:r>
              <a:rPr lang="en-US" sz="2600" dirty="0" err="1"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Tumour</a:t>
            </a:r>
            <a:r>
              <a:rPr lang="en-US" sz="2600" dirty="0"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Therapy and Biomedical Research with protons and heavier ions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7A7AB3-2C5D-CD41-8D79-0F8F563EB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EFC4F-91BE-4ECE-8AAD-8F9AE14B2EEA}" type="slidenum">
              <a:rPr lang="en-US" smtClean="0"/>
              <a:t>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41668" y="905252"/>
            <a:ext cx="89023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About 500 patients per year to be treated as needed for a population of 20M. </a:t>
            </a:r>
            <a:b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In parallel, 50% of the beam time dedicated to biomedical research with </a:t>
            </a:r>
            <a:r>
              <a:rPr lang="en-US" sz="2000" dirty="0">
                <a:solidFill>
                  <a:srgbClr val="FFD65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multi-ion sources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 from H to Ne, making the </a:t>
            </a:r>
            <a:r>
              <a:rPr lang="en-US" sz="2000" dirty="0">
                <a:solidFill>
                  <a:srgbClr val="FFD65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SEEIIST project unique in the world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. Capacity for about 1000 researchers, including a major number from Western Europe.</a:t>
            </a:r>
            <a:endParaRPr lang="en-US" sz="2000" dirty="0">
              <a:solidFill>
                <a:srgbClr val="FFC000"/>
              </a:solidFill>
              <a:latin typeface="Calibri" panose="020F0502020204030204" pitchFamily="34" charset="0"/>
              <a:ea typeface="Tahoma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AD746F-9B4F-9E40-8D33-3B376BB6AA34}"/>
              </a:ext>
            </a:extLst>
          </p:cNvPr>
          <p:cNvSpPr txBox="1"/>
          <p:nvPr/>
        </p:nvSpPr>
        <p:spPr>
          <a:xfrm>
            <a:off x="2438400" y="6197025"/>
            <a:ext cx="2286000" cy="5847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Example: HIT Heidelberg, first facility in Europe</a:t>
            </a: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6EFCF088-923B-A749-9302-0C9F0B60C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" r="539"/>
          <a:stretch>
            <a:fillRect/>
          </a:stretch>
        </p:blipFill>
        <p:spPr bwMode="auto">
          <a:xfrm>
            <a:off x="470268" y="5398294"/>
            <a:ext cx="1936566" cy="1389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9305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1D75A01-B9F2-2245-8B98-A27DC17C5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08" r="76667" b="17354"/>
          <a:stretch/>
        </p:blipFill>
        <p:spPr>
          <a:xfrm>
            <a:off x="10222" y="5956756"/>
            <a:ext cx="9133778" cy="6726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1426A3-E42B-4E4F-8874-411AEAD592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08" r="76667" b="17354"/>
          <a:stretch/>
        </p:blipFill>
        <p:spPr>
          <a:xfrm>
            <a:off x="0" y="1"/>
            <a:ext cx="9133778" cy="1295399"/>
          </a:xfrm>
          <a:prstGeom prst="rect">
            <a:avLst/>
          </a:prstGeom>
        </p:spPr>
      </p:pic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578934" y="1676400"/>
            <a:ext cx="4120376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700" dirty="0">
                <a:solidFill>
                  <a:schemeClr val="bg1"/>
                </a:solidFill>
              </a:rPr>
              <a:t>Deposited dose along the tissue depth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2400" y="372814"/>
            <a:ext cx="875774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C000"/>
                </a:solidFill>
              </a:rPr>
              <a:t>                 </a:t>
            </a:r>
            <a:r>
              <a:rPr lang="en-US" sz="2600" dirty="0">
                <a:solidFill>
                  <a:srgbClr val="FFC000"/>
                </a:solidFill>
              </a:rPr>
              <a:t>Cancer Therapy with Protons and Heavier Ions </a:t>
            </a:r>
            <a:r>
              <a:rPr lang="en-US" sz="2400" dirty="0">
                <a:solidFill>
                  <a:srgbClr val="FFC000"/>
                </a:solidFill>
              </a:rPr>
              <a:t> </a:t>
            </a:r>
          </a:p>
          <a:p>
            <a:r>
              <a:rPr lang="en-US" sz="2300" dirty="0">
                <a:solidFill>
                  <a:srgbClr val="FFC000"/>
                </a:solidFill>
              </a:rPr>
              <a:t>       Unique instrument for the treatment of many types of </a:t>
            </a:r>
            <a:r>
              <a:rPr lang="en-US" sz="2300" dirty="0" err="1">
                <a:solidFill>
                  <a:srgbClr val="FFC000"/>
                </a:solidFill>
              </a:rPr>
              <a:t>tumours</a:t>
            </a:r>
            <a:endParaRPr lang="en-US" sz="2300" dirty="0">
              <a:solidFill>
                <a:srgbClr val="FFC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94E982B-6F7C-9A4D-8A37-5732FE93E240}"/>
              </a:ext>
            </a:extLst>
          </p:cNvPr>
          <p:cNvSpPr txBox="1"/>
          <p:nvPr/>
        </p:nvSpPr>
        <p:spPr>
          <a:xfrm>
            <a:off x="228600" y="6096000"/>
            <a:ext cx="8763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C000"/>
                </a:solidFill>
              </a:rPr>
              <a:t>Most important for radioresistant </a:t>
            </a:r>
            <a:r>
              <a:rPr lang="en-US" sz="2200" dirty="0" err="1">
                <a:solidFill>
                  <a:srgbClr val="FFC000"/>
                </a:solidFill>
              </a:rPr>
              <a:t>tumours</a:t>
            </a:r>
            <a:r>
              <a:rPr lang="en-US" sz="2200" dirty="0">
                <a:solidFill>
                  <a:srgbClr val="FFC000"/>
                </a:solidFill>
              </a:rPr>
              <a:t> and </a:t>
            </a:r>
            <a:r>
              <a:rPr lang="en-US" sz="2200" dirty="0" err="1">
                <a:solidFill>
                  <a:srgbClr val="FFC000"/>
                </a:solidFill>
              </a:rPr>
              <a:t>tumours</a:t>
            </a:r>
            <a:r>
              <a:rPr lang="en-US" sz="2200" dirty="0">
                <a:solidFill>
                  <a:srgbClr val="FFC000"/>
                </a:solidFill>
              </a:rPr>
              <a:t> close to risk organs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CF848B-60BC-C748-B05E-1E424F6BDB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044282"/>
            <a:ext cx="5105400" cy="35800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3" b="3139"/>
          <a:stretch/>
        </p:blipFill>
        <p:spPr>
          <a:xfrm>
            <a:off x="7791450" y="76210"/>
            <a:ext cx="1175989" cy="7056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8050" y="2039077"/>
            <a:ext cx="3793750" cy="3530539"/>
          </a:xfrm>
          <a:prstGeom prst="rect">
            <a:avLst/>
          </a:prstGeom>
        </p:spPr>
      </p:pic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5479803" y="1685135"/>
            <a:ext cx="3630743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700" dirty="0">
                <a:solidFill>
                  <a:schemeClr val="bg1"/>
                </a:solidFill>
              </a:rPr>
              <a:t>Particle Therapy - Big hole in SEE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6132FC-DAC7-8740-9039-C4573990E774}"/>
              </a:ext>
            </a:extLst>
          </p:cNvPr>
          <p:cNvSpPr txBox="1"/>
          <p:nvPr/>
        </p:nvSpPr>
        <p:spPr>
          <a:xfrm>
            <a:off x="5715000" y="5514945"/>
            <a:ext cx="31577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source: https://</a:t>
            </a:r>
            <a:r>
              <a:rPr lang="en-US" sz="1600" dirty="0" err="1">
                <a:solidFill>
                  <a:schemeClr val="bg1">
                    <a:lumMod val="85000"/>
                  </a:schemeClr>
                </a:solidFill>
              </a:rPr>
              <a:t>enlight.web.cern.ch</a:t>
            </a:r>
            <a:endParaRPr lang="en-US" sz="1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151FE0-355A-C34B-BCE6-67B0BA93B5B9}"/>
              </a:ext>
            </a:extLst>
          </p:cNvPr>
          <p:cNvSpPr txBox="1"/>
          <p:nvPr/>
        </p:nvSpPr>
        <p:spPr>
          <a:xfrm>
            <a:off x="10222" y="1524000"/>
            <a:ext cx="9133778" cy="4329499"/>
          </a:xfrm>
          <a:prstGeom prst="rect">
            <a:avLst/>
          </a:prstGeom>
          <a:noFill/>
          <a:ln w="22225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6826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12380</TotalTime>
  <Words>1510</Words>
  <Application>Microsoft Macintosh PowerPoint</Application>
  <PresentationFormat>On-screen Show (4:3)</PresentationFormat>
  <Paragraphs>213</Paragraphs>
  <Slides>26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ＭＳ Ｐゴシック</vt:lpstr>
      <vt:lpstr>Arial</vt:lpstr>
      <vt:lpstr>Calibri</vt:lpstr>
      <vt:lpstr>Helvetica</vt:lpstr>
      <vt:lpstr>Mangal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Heavy ion-induced DNA damage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Kabinet Ministarstva nauke</dc:creator>
  <cp:lastModifiedBy>Sanja Damjanovic</cp:lastModifiedBy>
  <cp:revision>1553</cp:revision>
  <cp:lastPrinted>2019-04-28T12:25:48Z</cp:lastPrinted>
  <dcterms:created xsi:type="dcterms:W3CDTF">2017-03-09T12:18:38Z</dcterms:created>
  <dcterms:modified xsi:type="dcterms:W3CDTF">2019-10-03T21:45:31Z</dcterms:modified>
</cp:coreProperties>
</file>